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0" r:id="rId5"/>
    <p:sldId id="259" r:id="rId6"/>
    <p:sldId id="261" r:id="rId7"/>
    <p:sldId id="262" r:id="rId8"/>
    <p:sldId id="264" r:id="rId9"/>
    <p:sldId id="265" r:id="rId10"/>
    <p:sldId id="266" r:id="rId11"/>
  </p:sldIdLst>
  <p:sldSz cx="12192000" cy="6858000"/>
  <p:notesSz cx="6858000" cy="9144000"/>
  <p:custShowLst>
    <p:custShow name="Presentación personalizada 1" id="0">
      <p:sldLst>
        <p:sld r:id="rId2"/>
        <p:sld r:id="rId3"/>
        <p:sld r:id="rId2"/>
        <p:sld r:id="rId4"/>
        <p:sld r:id="rId2"/>
        <p:sld r:id="rId5"/>
        <p:sld r:id="rId2"/>
        <p:sld r:id="rId6"/>
        <p:sld r:id="rId2"/>
        <p:sld r:id="rId7"/>
        <p:sld r:id="rId2"/>
        <p:sld r:id="rId8"/>
        <p:sld r:id="rId2"/>
        <p:sld r:id="rId9"/>
        <p:sld r:id="rId2"/>
        <p:sld r:id="rId10"/>
        <p:sld r:id="rId2"/>
        <p:sld r:id="rId11"/>
      </p:sldLst>
    </p:custShow>
  </p:custShow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custShow id="0"/>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38B1855-1B75-4FBE-930C-398BA8C253C6}" styleName="Estilo temático 2 - Énfasis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Estilo temático 2 - Énfasis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Estilo temático 2 - Énfasis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3E8267F2-CAA9-45F0-9D01-F599F24096BE}" type="datetimeFigureOut">
              <a:rPr lang="es-ES" smtClean="0"/>
              <a:t>03/09/2015</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259473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1291582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2315080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624930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3910825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s-ES" smtClean="0"/>
              <a:t>Haga clic para modificar el estilo de texto del patrón</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s-ES" smtClean="0"/>
              <a:t>Haga clic para modificar el estilo de texto del patrón</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3E8267F2-CAA9-45F0-9D01-F599F24096BE}" type="datetimeFigureOut">
              <a:rPr lang="es-ES" smtClean="0"/>
              <a:t>03/09/2015</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20567745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3" name="Date Placeholder 2"/>
          <p:cNvSpPr>
            <a:spLocks noGrp="1"/>
          </p:cNvSpPr>
          <p:nvPr>
            <p:ph type="dt" sz="half" idx="10"/>
          </p:nvPr>
        </p:nvSpPr>
        <p:spPr/>
        <p:txBody>
          <a:bodyPr/>
          <a:lstStyle/>
          <a:p>
            <a:fld id="{3E8267F2-CAA9-45F0-9D01-F599F24096BE}" type="datetimeFigureOut">
              <a:rPr lang="es-ES" smtClean="0"/>
              <a:t>03/09/2015</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40591943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8267F2-CAA9-45F0-9D01-F599F24096BE}" type="datetimeFigureOut">
              <a:rPr lang="es-ES" smtClean="0"/>
              <a:t>03/09/2015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15483027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8267F2-CAA9-45F0-9D01-F599F24096BE}" type="datetimeFigureOut">
              <a:rPr lang="es-ES" smtClean="0"/>
              <a:t>03/09/2015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1400931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8267F2-CAA9-45F0-9D01-F599F24096BE}" type="datetimeFigureOut">
              <a:rPr lang="es-ES" smtClean="0"/>
              <a:t>03/09/2015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2152042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s-ES" smtClean="0"/>
              <a:t>Haga clic para modificar el estilo de título del patrón</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3E8267F2-CAA9-45F0-9D01-F599F24096BE}" type="datetimeFigureOut">
              <a:rPr lang="es-ES" smtClean="0"/>
              <a:t>03/09/2015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3079529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2759895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20000" y="2505075"/>
            <a:ext cx="5025216"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s-ES" smtClean="0"/>
              <a:t>Haga clic para modificar el estilo de texto del patrón</a:t>
            </a:r>
          </a:p>
        </p:txBody>
      </p:sp>
      <p:sp>
        <p:nvSpPr>
          <p:cNvPr id="6" name="Content Placeholder 5"/>
          <p:cNvSpPr>
            <a:spLocks noGrp="1"/>
          </p:cNvSpPr>
          <p:nvPr>
            <p:ph sz="quarter" idx="4"/>
          </p:nvPr>
        </p:nvSpPr>
        <p:spPr>
          <a:xfrm>
            <a:off x="6319840" y="2505075"/>
            <a:ext cx="503554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3E8267F2-CAA9-45F0-9D01-F599F24096BE}" type="datetimeFigureOut">
              <a:rPr lang="es-ES" smtClean="0"/>
              <a:t>03/09/2015</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4247209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3E8267F2-CAA9-45F0-9D01-F599F24096BE}" type="datetimeFigureOut">
              <a:rPr lang="es-ES" smtClean="0"/>
              <a:t>03/09/2015</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1554283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8267F2-CAA9-45F0-9D01-F599F24096BE}" type="datetimeFigureOut">
              <a:rPr lang="es-ES" smtClean="0"/>
              <a:t>03/09/2015</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2343334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438279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8267F2-CAA9-45F0-9D01-F599F24096BE}" type="datetimeFigureOut">
              <a:rPr lang="es-ES" smtClean="0"/>
              <a:t>03/09/2015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3AA326F7-BF9B-424E-AE71-04D82D0A9F30}" type="slidenum">
              <a:rPr lang="es-ES" smtClean="0"/>
              <a:t>‹Nº›</a:t>
            </a:fld>
            <a:endParaRPr lang="es-ES"/>
          </a:p>
        </p:txBody>
      </p:sp>
    </p:spTree>
    <p:extLst>
      <p:ext uri="{BB962C8B-B14F-4D97-AF65-F5344CB8AC3E}">
        <p14:creationId xmlns:p14="http://schemas.microsoft.com/office/powerpoint/2010/main" val="3582557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3E8267F2-CAA9-45F0-9D01-F599F24096BE}" type="datetimeFigureOut">
              <a:rPr lang="es-ES" smtClean="0"/>
              <a:t>03/09/2015</a:t>
            </a:fld>
            <a:endParaRPr lang="es-E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s-E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3AA326F7-BF9B-424E-AE71-04D82D0A9F30}" type="slidenum">
              <a:rPr lang="es-ES" smtClean="0"/>
              <a:t>‹Nº›</a:t>
            </a:fld>
            <a:endParaRPr lang="es-ES"/>
          </a:p>
        </p:txBody>
      </p:sp>
    </p:spTree>
    <p:extLst>
      <p:ext uri="{BB962C8B-B14F-4D97-AF65-F5344CB8AC3E}">
        <p14:creationId xmlns:p14="http://schemas.microsoft.com/office/powerpoint/2010/main" val="265749258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 Target="slide2.xml"/><Relationship Id="rId7" Type="http://schemas.openxmlformats.org/officeDocument/2006/relationships/slide" Target="slide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10.xml"/><Relationship Id="rId5" Type="http://schemas.openxmlformats.org/officeDocument/2006/relationships/slide" Target="slide4.xml"/><Relationship Id="rId10" Type="http://schemas.openxmlformats.org/officeDocument/2006/relationships/slide" Target="slide9.xml"/><Relationship Id="rId4" Type="http://schemas.openxmlformats.org/officeDocument/2006/relationships/slide" Target="slide3.xml"/><Relationship Id="rId9" Type="http://schemas.openxmlformats.org/officeDocument/2006/relationships/slide" Target="slide8.xml"/></Relationships>
</file>

<file path=ppt/slides/_rels/slide10.xml.rels><?xml version="1.0" encoding="UTF-8" standalone="yes"?>
<Relationships xmlns="http://schemas.openxmlformats.org/package/2006/relationships"><Relationship Id="rId2" Type="http://schemas.openxmlformats.org/officeDocument/2006/relationships/hyperlink" Target="../ANEXO%203/MODELO%20FINANCIERO.xl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ANEXO%203/MODELO%20FINANCIERO.xl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1.bp.blogspot.com/-rEbF9URKyz0/UzgzNJ8J4jI/AAAAAAAAA_M/9l-fITFSNr8/s1600/ModeloCanva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811" y="1066473"/>
            <a:ext cx="9429516" cy="5674565"/>
          </a:xfrm>
          <a:prstGeom prst="rect">
            <a:avLst/>
          </a:prstGeom>
          <a:noFill/>
          <a:extLst>
            <a:ext uri="{909E8E84-426E-40DD-AFC4-6F175D3DCCD1}">
              <a14:hiddenFill xmlns:a14="http://schemas.microsoft.com/office/drawing/2010/main">
                <a:solidFill>
                  <a:srgbClr val="FFFFFF"/>
                </a:solidFill>
              </a14:hiddenFill>
            </a:ext>
          </a:extLst>
        </p:spPr>
      </p:pic>
      <p:sp>
        <p:nvSpPr>
          <p:cNvPr id="6" name="Título 1"/>
          <p:cNvSpPr txBox="1">
            <a:spLocks/>
          </p:cNvSpPr>
          <p:nvPr/>
        </p:nvSpPr>
        <p:spPr>
          <a:xfrm>
            <a:off x="869325" y="171942"/>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smtClean="0">
                <a:solidFill>
                  <a:schemeClr val="accent6">
                    <a:lumMod val="75000"/>
                  </a:schemeClr>
                </a:solidFill>
                <a:latin typeface="Arial Black" panose="020B0A04020102020204" pitchFamily="34" charset="0"/>
              </a:rPr>
              <a:t>PLAN DE NEGOCIOS </a:t>
            </a:r>
            <a:br>
              <a:rPr lang="es-ES" sz="3000" spc="0" dirty="0" smtClean="0">
                <a:solidFill>
                  <a:schemeClr val="accent6">
                    <a:lumMod val="75000"/>
                  </a:schemeClr>
                </a:solidFill>
                <a:latin typeface="Arial Black" panose="020B0A04020102020204" pitchFamily="34" charset="0"/>
              </a:rPr>
            </a:br>
            <a:r>
              <a:rPr lang="es-ES" sz="3000" spc="0" dirty="0" smtClean="0">
                <a:solidFill>
                  <a:schemeClr val="accent6">
                    <a:lumMod val="75000"/>
                  </a:schemeClr>
                </a:solidFill>
                <a:latin typeface="Arial Black" panose="020B0A04020102020204" pitchFamily="34" charset="0"/>
              </a:rPr>
              <a:t>DISEÑOS Y REFORMAS K&amp;E SAS</a:t>
            </a:r>
            <a:endParaRPr lang="es-ES" sz="3000" spc="0" dirty="0">
              <a:solidFill>
                <a:schemeClr val="accent6">
                  <a:lumMod val="75000"/>
                </a:schemeClr>
              </a:solidFill>
              <a:latin typeface="Arial Black" panose="020B0A04020102020204" pitchFamily="34" charset="0"/>
            </a:endParaRPr>
          </a:p>
        </p:txBody>
      </p:sp>
      <p:sp>
        <p:nvSpPr>
          <p:cNvPr id="5" name="CuadroTexto 4"/>
          <p:cNvSpPr txBox="1"/>
          <p:nvPr/>
        </p:nvSpPr>
        <p:spPr>
          <a:xfrm>
            <a:off x="9524766" y="1646298"/>
            <a:ext cx="521541" cy="477054"/>
          </a:xfrm>
          <a:prstGeom prst="rect">
            <a:avLst/>
          </a:prstGeom>
          <a:noFill/>
        </p:spPr>
        <p:txBody>
          <a:bodyPr wrap="square" rtlCol="0">
            <a:spAutoFit/>
          </a:bodyPr>
          <a:lstStyle/>
          <a:p>
            <a:r>
              <a:rPr lang="es-ES" sz="2500" dirty="0" smtClean="0">
                <a:effectLst>
                  <a:outerShdw blurRad="38100" dist="38100" dir="2700000" algn="tl">
                    <a:srgbClr val="000000">
                      <a:alpha val="43137"/>
                    </a:srgbClr>
                  </a:outerShdw>
                </a:effectLst>
                <a:latin typeface="Arial Black" panose="020B0A04020102020204" pitchFamily="34" charset="0"/>
                <a:hlinkClick r:id="rId3" action="ppaction://hlinksldjump"/>
              </a:rPr>
              <a:t>1</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8" name="CuadroTexto 7"/>
          <p:cNvSpPr txBox="1"/>
          <p:nvPr/>
        </p:nvSpPr>
        <p:spPr>
          <a:xfrm>
            <a:off x="6550242" y="1407771"/>
            <a:ext cx="521541" cy="477054"/>
          </a:xfrm>
          <a:prstGeom prst="rect">
            <a:avLst/>
          </a:prstGeom>
          <a:noFill/>
        </p:spPr>
        <p:txBody>
          <a:bodyPr wrap="square" rtlCol="0">
            <a:spAutoFit/>
          </a:bodyPr>
          <a:lstStyle/>
          <a:p>
            <a:r>
              <a:rPr lang="es-ES" sz="2500" dirty="0" smtClean="0">
                <a:effectLst>
                  <a:outerShdw blurRad="38100" dist="38100" dir="2700000" algn="tl">
                    <a:srgbClr val="000000">
                      <a:alpha val="43137"/>
                    </a:srgbClr>
                  </a:outerShdw>
                </a:effectLst>
                <a:latin typeface="Arial Black" panose="020B0A04020102020204" pitchFamily="34" charset="0"/>
                <a:hlinkClick r:id="rId4" action="ppaction://hlinksldjump"/>
              </a:rPr>
              <a:t>2</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9" name="CuadroTexto 8"/>
          <p:cNvSpPr txBox="1"/>
          <p:nvPr/>
        </p:nvSpPr>
        <p:spPr>
          <a:xfrm>
            <a:off x="8582092" y="4048227"/>
            <a:ext cx="521541" cy="477054"/>
          </a:xfrm>
          <a:prstGeom prst="rect">
            <a:avLst/>
          </a:prstGeom>
          <a:noFill/>
        </p:spPr>
        <p:txBody>
          <a:bodyPr wrap="square" rtlCol="0">
            <a:spAutoFit/>
          </a:bodyPr>
          <a:lstStyle/>
          <a:p>
            <a:r>
              <a:rPr lang="es-ES" sz="2500" dirty="0" smtClean="0">
                <a:effectLst>
                  <a:outerShdw blurRad="38100" dist="38100" dir="2700000" algn="tl">
                    <a:srgbClr val="000000">
                      <a:alpha val="43137"/>
                    </a:srgbClr>
                  </a:outerShdw>
                </a:effectLst>
                <a:latin typeface="Arial Black" panose="020B0A04020102020204" pitchFamily="34" charset="0"/>
                <a:hlinkClick r:id="rId5" action="ppaction://hlinksldjump"/>
              </a:rPr>
              <a:t>3</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10" name="CuadroTexto 9"/>
          <p:cNvSpPr txBox="1"/>
          <p:nvPr/>
        </p:nvSpPr>
        <p:spPr>
          <a:xfrm>
            <a:off x="8321322" y="1715508"/>
            <a:ext cx="521541" cy="477054"/>
          </a:xfrm>
          <a:prstGeom prst="rect">
            <a:avLst/>
          </a:prstGeom>
          <a:noFill/>
        </p:spPr>
        <p:txBody>
          <a:bodyPr wrap="square" rtlCol="0">
            <a:spAutoFit/>
          </a:bodyPr>
          <a:lstStyle/>
          <a:p>
            <a:r>
              <a:rPr lang="es-ES" sz="2500" dirty="0">
                <a:effectLst>
                  <a:outerShdw blurRad="38100" dist="38100" dir="2700000" algn="tl">
                    <a:srgbClr val="000000">
                      <a:alpha val="43137"/>
                    </a:srgbClr>
                  </a:outerShdw>
                </a:effectLst>
                <a:latin typeface="Arial Black" panose="020B0A04020102020204" pitchFamily="34" charset="0"/>
                <a:hlinkClick r:id="rId6" action="ppaction://hlinksldjump"/>
              </a:rPr>
              <a:t>4</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11" name="CuadroTexto 10"/>
          <p:cNvSpPr txBox="1"/>
          <p:nvPr/>
        </p:nvSpPr>
        <p:spPr>
          <a:xfrm>
            <a:off x="9995577" y="5716073"/>
            <a:ext cx="521541" cy="477054"/>
          </a:xfrm>
          <a:prstGeom prst="rect">
            <a:avLst/>
          </a:prstGeom>
          <a:noFill/>
        </p:spPr>
        <p:txBody>
          <a:bodyPr wrap="square" rtlCol="0">
            <a:spAutoFit/>
          </a:bodyPr>
          <a:lstStyle/>
          <a:p>
            <a:r>
              <a:rPr lang="es-ES" sz="2500" dirty="0">
                <a:effectLst>
                  <a:outerShdw blurRad="38100" dist="38100" dir="2700000" algn="tl">
                    <a:srgbClr val="000000">
                      <a:alpha val="43137"/>
                    </a:srgbClr>
                  </a:outerShdw>
                </a:effectLst>
                <a:latin typeface="Arial Black" panose="020B0A04020102020204" pitchFamily="34" charset="0"/>
                <a:hlinkClick r:id="rId7" action="ppaction://hlinksldjump"/>
              </a:rPr>
              <a:t>5</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12" name="CuadroTexto 11"/>
          <p:cNvSpPr txBox="1"/>
          <p:nvPr/>
        </p:nvSpPr>
        <p:spPr>
          <a:xfrm>
            <a:off x="4779163" y="3258524"/>
            <a:ext cx="521541" cy="477054"/>
          </a:xfrm>
          <a:prstGeom prst="rect">
            <a:avLst/>
          </a:prstGeom>
          <a:noFill/>
        </p:spPr>
        <p:txBody>
          <a:bodyPr wrap="square" rtlCol="0">
            <a:spAutoFit/>
          </a:bodyPr>
          <a:lstStyle/>
          <a:p>
            <a:r>
              <a:rPr lang="es-ES" sz="2500" dirty="0">
                <a:effectLst>
                  <a:outerShdw blurRad="38100" dist="38100" dir="2700000" algn="tl">
                    <a:srgbClr val="000000">
                      <a:alpha val="43137"/>
                    </a:srgbClr>
                  </a:outerShdw>
                </a:effectLst>
                <a:latin typeface="Arial Black" panose="020B0A04020102020204" pitchFamily="34" charset="0"/>
                <a:hlinkClick r:id="rId8" action="ppaction://hlinksldjump"/>
              </a:rPr>
              <a:t>6</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15" name="CuadroTexto 14"/>
          <p:cNvSpPr txBox="1"/>
          <p:nvPr/>
        </p:nvSpPr>
        <p:spPr>
          <a:xfrm>
            <a:off x="4779162" y="1367980"/>
            <a:ext cx="521541" cy="477054"/>
          </a:xfrm>
          <a:prstGeom prst="rect">
            <a:avLst/>
          </a:prstGeom>
          <a:noFill/>
        </p:spPr>
        <p:txBody>
          <a:bodyPr wrap="square" rtlCol="0">
            <a:spAutoFit/>
          </a:bodyPr>
          <a:lstStyle/>
          <a:p>
            <a:r>
              <a:rPr lang="es-ES" sz="2500" dirty="0">
                <a:effectLst>
                  <a:outerShdw blurRad="38100" dist="38100" dir="2700000" algn="tl">
                    <a:srgbClr val="000000">
                      <a:alpha val="43137"/>
                    </a:srgbClr>
                  </a:outerShdw>
                </a:effectLst>
                <a:latin typeface="Arial Black" panose="020B0A04020102020204" pitchFamily="34" charset="0"/>
                <a:hlinkClick r:id="rId9" action="ppaction://hlinksldjump"/>
              </a:rPr>
              <a:t>7</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16" name="CuadroTexto 15"/>
          <p:cNvSpPr txBox="1"/>
          <p:nvPr/>
        </p:nvSpPr>
        <p:spPr>
          <a:xfrm>
            <a:off x="2576377" y="1497505"/>
            <a:ext cx="521541" cy="477054"/>
          </a:xfrm>
          <a:prstGeom prst="rect">
            <a:avLst/>
          </a:prstGeom>
          <a:noFill/>
        </p:spPr>
        <p:txBody>
          <a:bodyPr wrap="square" rtlCol="0">
            <a:spAutoFit/>
          </a:bodyPr>
          <a:lstStyle/>
          <a:p>
            <a:r>
              <a:rPr lang="es-ES" sz="2500" dirty="0">
                <a:effectLst>
                  <a:outerShdw blurRad="38100" dist="38100" dir="2700000" algn="tl">
                    <a:srgbClr val="000000">
                      <a:alpha val="43137"/>
                    </a:srgbClr>
                  </a:outerShdw>
                </a:effectLst>
                <a:latin typeface="Arial Black" panose="020B0A04020102020204" pitchFamily="34" charset="0"/>
                <a:hlinkClick r:id="rId10" action="ppaction://hlinksldjump"/>
              </a:rPr>
              <a:t>8</a:t>
            </a:r>
            <a:endParaRPr lang="es-ES" sz="2500" dirty="0">
              <a:effectLst>
                <a:outerShdw blurRad="38100" dist="38100" dir="2700000" algn="tl">
                  <a:srgbClr val="000000">
                    <a:alpha val="43137"/>
                  </a:srgbClr>
                </a:outerShdw>
              </a:effectLst>
              <a:latin typeface="Arial Black" panose="020B0A04020102020204" pitchFamily="34" charset="0"/>
            </a:endParaRPr>
          </a:p>
        </p:txBody>
      </p:sp>
      <p:sp>
        <p:nvSpPr>
          <p:cNvPr id="17" name="CuadroTexto 16"/>
          <p:cNvSpPr txBox="1"/>
          <p:nvPr/>
        </p:nvSpPr>
        <p:spPr>
          <a:xfrm>
            <a:off x="5300703" y="5716073"/>
            <a:ext cx="521541" cy="477054"/>
          </a:xfrm>
          <a:prstGeom prst="rect">
            <a:avLst/>
          </a:prstGeom>
          <a:noFill/>
        </p:spPr>
        <p:txBody>
          <a:bodyPr wrap="square" rtlCol="0">
            <a:spAutoFit/>
          </a:bodyPr>
          <a:lstStyle/>
          <a:p>
            <a:r>
              <a:rPr lang="es-ES" sz="2500" dirty="0">
                <a:effectLst>
                  <a:outerShdw blurRad="38100" dist="38100" dir="2700000" algn="tl">
                    <a:srgbClr val="000000">
                      <a:alpha val="43137"/>
                    </a:srgbClr>
                  </a:outerShdw>
                </a:effectLst>
                <a:latin typeface="Arial Black" panose="020B0A04020102020204" pitchFamily="34" charset="0"/>
                <a:hlinkClick r:id="rId11" action="ppaction://hlinksldjump"/>
              </a:rPr>
              <a:t>9</a:t>
            </a:r>
            <a:endParaRPr lang="es-ES" sz="2500" dirty="0">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0294485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95422" y="1448973"/>
            <a:ext cx="11507371" cy="5245648"/>
          </a:xfrm>
        </p:spPr>
        <p:txBody>
          <a:bodyPr>
            <a:normAutofit fontScale="92500"/>
          </a:bodyPr>
          <a:lstStyle/>
          <a:p>
            <a:pPr marL="0" indent="0" algn="just">
              <a:buNone/>
            </a:pPr>
            <a:r>
              <a:rPr lang="es-ES" dirty="0" smtClean="0">
                <a:solidFill>
                  <a:srgbClr val="333399"/>
                </a:solidFill>
                <a:effectLst>
                  <a:outerShdw blurRad="38100" dist="38100" dir="2700000" algn="tl">
                    <a:srgbClr val="000000">
                      <a:alpha val="43137"/>
                    </a:srgbClr>
                  </a:outerShdw>
                </a:effectLst>
              </a:rPr>
              <a:t>Se proyecta una estructura de costos para la empresa los cuales están compuestos de la siguiente manera y se pueden ver en el </a:t>
            </a:r>
            <a:r>
              <a:rPr lang="es-ES" dirty="0" smtClean="0">
                <a:solidFill>
                  <a:srgbClr val="333399"/>
                </a:solidFill>
                <a:effectLst>
                  <a:outerShdw blurRad="38100" dist="38100" dir="2700000" algn="tl">
                    <a:srgbClr val="000000">
                      <a:alpha val="43137"/>
                    </a:srgbClr>
                  </a:outerShdw>
                </a:effectLst>
                <a:hlinkClick r:id="rId2" action="ppaction://hlinkfile"/>
              </a:rPr>
              <a:t>Modelo Financiero</a:t>
            </a:r>
            <a:r>
              <a:rPr lang="es-ES" dirty="0" smtClean="0">
                <a:solidFill>
                  <a:srgbClr val="333399"/>
                </a:solidFill>
                <a:effectLst>
                  <a:outerShdw blurRad="38100" dist="38100" dir="2700000" algn="tl">
                    <a:srgbClr val="000000">
                      <a:alpha val="43137"/>
                    </a:srgbClr>
                  </a:outerShdw>
                </a:effectLst>
              </a:rPr>
              <a:t> de la empresa.</a:t>
            </a:r>
          </a:p>
          <a:p>
            <a:pPr algn="just"/>
            <a:r>
              <a:rPr lang="es-ES" dirty="0" smtClean="0">
                <a:solidFill>
                  <a:srgbClr val="333399"/>
                </a:solidFill>
                <a:effectLst>
                  <a:outerShdw blurRad="38100" dist="38100" dir="2700000" algn="tl">
                    <a:srgbClr val="000000">
                      <a:alpha val="43137"/>
                    </a:srgbClr>
                  </a:outerShdw>
                </a:effectLst>
              </a:rPr>
              <a:t>Costo </a:t>
            </a:r>
            <a:r>
              <a:rPr lang="es-ES" dirty="0">
                <a:solidFill>
                  <a:srgbClr val="333399"/>
                </a:solidFill>
                <a:effectLst>
                  <a:outerShdw blurRad="38100" dist="38100" dir="2700000" algn="tl">
                    <a:srgbClr val="000000">
                      <a:alpha val="43137"/>
                    </a:srgbClr>
                  </a:outerShdw>
                </a:effectLst>
              </a:rPr>
              <a:t>del personal: Salarios, subsidios de transporte y Honorarios por prestación de servicios</a:t>
            </a:r>
          </a:p>
          <a:p>
            <a:pPr algn="just"/>
            <a:r>
              <a:rPr lang="es-ES" dirty="0" smtClean="0">
                <a:solidFill>
                  <a:srgbClr val="333399"/>
                </a:solidFill>
                <a:effectLst>
                  <a:outerShdw blurRad="38100" dist="38100" dir="2700000" algn="tl">
                    <a:srgbClr val="000000">
                      <a:alpha val="43137"/>
                    </a:srgbClr>
                  </a:outerShdw>
                </a:effectLst>
              </a:rPr>
              <a:t>Costos </a:t>
            </a:r>
            <a:r>
              <a:rPr lang="es-ES" dirty="0">
                <a:solidFill>
                  <a:srgbClr val="333399"/>
                </a:solidFill>
                <a:effectLst>
                  <a:outerShdw blurRad="38100" dist="38100" dir="2700000" algn="tl">
                    <a:srgbClr val="000000">
                      <a:alpha val="43137"/>
                    </a:srgbClr>
                  </a:outerShdw>
                </a:effectLst>
              </a:rPr>
              <a:t>administrativos: Arriendo de la oficina, servicios públicos, comisiones por las ventas, dotación de la </a:t>
            </a:r>
            <a:r>
              <a:rPr lang="es-ES" dirty="0" smtClean="0">
                <a:solidFill>
                  <a:srgbClr val="333399"/>
                </a:solidFill>
                <a:effectLst>
                  <a:outerShdw blurRad="38100" dist="38100" dir="2700000" algn="tl">
                    <a:srgbClr val="000000">
                      <a:alpha val="43137"/>
                    </a:srgbClr>
                  </a:outerShdw>
                </a:effectLst>
              </a:rPr>
              <a:t>oficina, </a:t>
            </a:r>
            <a:r>
              <a:rPr lang="es-ES" dirty="0">
                <a:solidFill>
                  <a:srgbClr val="333399"/>
                </a:solidFill>
                <a:effectLst>
                  <a:outerShdw blurRad="38100" dist="38100" dir="2700000" algn="tl">
                    <a:srgbClr val="000000">
                      <a:alpha val="43137"/>
                    </a:srgbClr>
                  </a:outerShdw>
                </a:effectLst>
              </a:rPr>
              <a:t>promoción y publicidad, papelería, cafetería y caja menor y posventas o reparaciones</a:t>
            </a:r>
          </a:p>
          <a:p>
            <a:pPr algn="just"/>
            <a:r>
              <a:rPr lang="es-ES" dirty="0" smtClean="0">
                <a:solidFill>
                  <a:srgbClr val="333399"/>
                </a:solidFill>
                <a:effectLst>
                  <a:outerShdw blurRad="38100" dist="38100" dir="2700000" algn="tl">
                    <a:srgbClr val="000000">
                      <a:alpha val="43137"/>
                    </a:srgbClr>
                  </a:outerShdw>
                </a:effectLst>
              </a:rPr>
              <a:t>Costos </a:t>
            </a:r>
            <a:r>
              <a:rPr lang="es-ES" dirty="0">
                <a:solidFill>
                  <a:srgbClr val="333399"/>
                </a:solidFill>
                <a:effectLst>
                  <a:outerShdw blurRad="38100" dist="38100" dir="2700000" algn="tl">
                    <a:srgbClr val="000000">
                      <a:alpha val="43137"/>
                    </a:srgbClr>
                  </a:outerShdw>
                </a:effectLst>
              </a:rPr>
              <a:t>directos de construcción: Son los costos directos asociados a la  ejecución de cada reforma (materiales y mano de obra) y equipos y herramientas</a:t>
            </a:r>
          </a:p>
          <a:p>
            <a:pPr algn="just"/>
            <a:r>
              <a:rPr lang="es-ES" dirty="0" smtClean="0">
                <a:solidFill>
                  <a:srgbClr val="333399"/>
                </a:solidFill>
                <a:effectLst>
                  <a:outerShdw blurRad="38100" dist="38100" dir="2700000" algn="tl">
                    <a:srgbClr val="000000">
                      <a:alpha val="43137"/>
                    </a:srgbClr>
                  </a:outerShdw>
                </a:effectLst>
              </a:rPr>
              <a:t>Costos </a:t>
            </a:r>
            <a:r>
              <a:rPr lang="es-ES" dirty="0">
                <a:solidFill>
                  <a:srgbClr val="333399"/>
                </a:solidFill>
                <a:effectLst>
                  <a:outerShdw blurRad="38100" dist="38100" dir="2700000" algn="tl">
                    <a:srgbClr val="000000">
                      <a:alpha val="43137"/>
                    </a:srgbClr>
                  </a:outerShdw>
                </a:effectLst>
              </a:rPr>
              <a:t>por impuestos y contribuciones: Son los impuestos para una empresa por Sociedad por Acciones Simplificada que brinda servicios en el sector Constructor e Inmobiliario</a:t>
            </a:r>
          </a:p>
          <a:p>
            <a:pPr marL="0" indent="0" algn="just">
              <a:buNone/>
            </a:pP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smtClean="0">
                <a:solidFill>
                  <a:schemeClr val="accent6">
                    <a:lumMod val="75000"/>
                  </a:schemeClr>
                </a:solidFill>
                <a:latin typeface="Arial Black" panose="020B0A04020102020204" pitchFamily="34" charset="0"/>
              </a:rPr>
              <a:t>9. ESTRUCTURA DE COSTOS</a:t>
            </a:r>
            <a:endParaRPr lang="es-ES" sz="3000" spc="0" dirty="0">
              <a:solidFill>
                <a:schemeClr val="accent6">
                  <a:lumMod val="75000"/>
                </a:schemeClr>
              </a:solidFill>
              <a:latin typeface="Arial Black" panose="020B0A04020102020204" pitchFamily="34" charset="0"/>
            </a:endParaRPr>
          </a:p>
        </p:txBody>
      </p:sp>
    </p:spTree>
    <p:extLst>
      <p:ext uri="{BB962C8B-B14F-4D97-AF65-F5344CB8AC3E}">
        <p14:creationId xmlns:p14="http://schemas.microsoft.com/office/powerpoint/2010/main" val="321271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618978" y="1825625"/>
            <a:ext cx="7230794" cy="4351338"/>
          </a:xfrm>
        </p:spPr>
        <p:txBody>
          <a:bodyPr>
            <a:normAutofit fontScale="92500" lnSpcReduction="10000"/>
          </a:bodyPr>
          <a:lstStyle/>
          <a:p>
            <a:pPr marL="0" indent="0" algn="just">
              <a:buNone/>
            </a:pPr>
            <a:r>
              <a:rPr lang="es-ES" dirty="0" smtClean="0">
                <a:solidFill>
                  <a:srgbClr val="333399"/>
                </a:solidFill>
                <a:effectLst>
                  <a:outerShdw blurRad="38100" dist="38100" dir="2700000" algn="tl">
                    <a:srgbClr val="000000">
                      <a:alpha val="43137"/>
                    </a:srgbClr>
                  </a:outerShdw>
                </a:effectLst>
                <a:latin typeface="Calibri" panose="020F0502020204030204" pitchFamily="34" charset="0"/>
              </a:rPr>
              <a:t>Los clientes que atenderá la empresa estarán divididos en tres grandes grupos:</a:t>
            </a:r>
          </a:p>
          <a:p>
            <a:pPr marL="0" indent="0" algn="just">
              <a:buNone/>
            </a:pPr>
            <a:endParaRPr lang="es-ES" dirty="0" smtClean="0">
              <a:solidFill>
                <a:srgbClr val="333399"/>
              </a:solidFill>
              <a:effectLst>
                <a:outerShdw blurRad="38100" dist="38100" dir="2700000" algn="tl">
                  <a:srgbClr val="000000">
                    <a:alpha val="43137"/>
                  </a:srgbClr>
                </a:outerShdw>
              </a:effectLst>
              <a:latin typeface="Calibri" panose="020F0502020204030204" pitchFamily="34" charset="0"/>
            </a:endParaRPr>
          </a:p>
          <a:p>
            <a:pPr algn="just"/>
            <a:r>
              <a:rPr lang="es-ES" dirty="0" smtClean="0">
                <a:solidFill>
                  <a:srgbClr val="333399"/>
                </a:solidFill>
                <a:effectLst>
                  <a:outerShdw blurRad="38100" dist="38100" dir="2700000" algn="tl">
                    <a:srgbClr val="000000">
                      <a:alpha val="43137"/>
                    </a:srgbClr>
                  </a:outerShdw>
                </a:effectLst>
                <a:latin typeface="Calibri" panose="020F0502020204030204" pitchFamily="34" charset="0"/>
              </a:rPr>
              <a:t>Vivienda nueva: Viviendas de los estratos 3 y 4</a:t>
            </a:r>
          </a:p>
          <a:p>
            <a:pPr algn="just"/>
            <a:r>
              <a:rPr lang="es-ES" dirty="0" smtClean="0">
                <a:solidFill>
                  <a:srgbClr val="333399"/>
                </a:solidFill>
                <a:effectLst>
                  <a:outerShdw blurRad="38100" dist="38100" dir="2700000" algn="tl">
                    <a:srgbClr val="000000">
                      <a:alpha val="43137"/>
                    </a:srgbClr>
                  </a:outerShdw>
                </a:effectLst>
                <a:latin typeface="Calibri" panose="020F0502020204030204" pitchFamily="34" charset="0"/>
              </a:rPr>
              <a:t>Vivienda usada a la venta: Viviendas de los estratos 3, 4, 5 y 6</a:t>
            </a:r>
          </a:p>
          <a:p>
            <a:pPr algn="just"/>
            <a:r>
              <a:rPr lang="es-ES" dirty="0" smtClean="0">
                <a:solidFill>
                  <a:srgbClr val="333399"/>
                </a:solidFill>
                <a:effectLst>
                  <a:outerShdw blurRad="38100" dist="38100" dir="2700000" algn="tl">
                    <a:srgbClr val="000000">
                      <a:alpha val="43137"/>
                    </a:srgbClr>
                  </a:outerShdw>
                </a:effectLst>
                <a:latin typeface="Calibri" panose="020F0502020204030204" pitchFamily="34" charset="0"/>
              </a:rPr>
              <a:t>Vivienda usada no a la venta: Viviendas de los estratos 3, 4, 5 y 6</a:t>
            </a:r>
          </a:p>
          <a:p>
            <a:pPr marL="0" indent="0" algn="just">
              <a:buNone/>
            </a:pPr>
            <a:endParaRPr lang="es-ES" dirty="0" smtClean="0">
              <a:solidFill>
                <a:srgbClr val="333399"/>
              </a:solidFill>
              <a:effectLst>
                <a:outerShdw blurRad="38100" dist="38100" dir="2700000" algn="tl">
                  <a:srgbClr val="000000">
                    <a:alpha val="43137"/>
                  </a:srgbClr>
                </a:outerShdw>
              </a:effectLst>
              <a:latin typeface="Calibri" panose="020F0502020204030204" pitchFamily="34" charset="0"/>
            </a:endParaRPr>
          </a:p>
          <a:p>
            <a:pPr marL="0" indent="0" algn="just">
              <a:buNone/>
            </a:pPr>
            <a:r>
              <a:rPr lang="es-ES" dirty="0" smtClean="0">
                <a:solidFill>
                  <a:srgbClr val="333399"/>
                </a:solidFill>
                <a:effectLst>
                  <a:outerShdw blurRad="38100" dist="38100" dir="2700000" algn="tl">
                    <a:srgbClr val="000000">
                      <a:alpha val="43137"/>
                    </a:srgbClr>
                  </a:outerShdw>
                </a:effectLst>
                <a:latin typeface="Calibri" panose="020F0502020204030204" pitchFamily="34" charset="0"/>
              </a:rPr>
              <a:t>Estas viviendas se ubicaran en la ciudad de Medellín y municipios aledaños</a:t>
            </a:r>
          </a:p>
          <a:p>
            <a:pPr marL="0" indent="0" algn="just">
              <a:buNone/>
            </a:pPr>
            <a:endParaRPr lang="es-ES" dirty="0">
              <a:solidFill>
                <a:schemeClr val="tx1"/>
              </a:solidFill>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smtClean="0">
                <a:solidFill>
                  <a:schemeClr val="accent6">
                    <a:lumMod val="75000"/>
                  </a:schemeClr>
                </a:solidFill>
                <a:latin typeface="Arial Black" panose="020B0A04020102020204" pitchFamily="34" charset="0"/>
              </a:rPr>
              <a:t>1. SEGMENTACION DE LOS CLIENTES</a:t>
            </a:r>
            <a:endParaRPr lang="es-ES" sz="3000" spc="0" dirty="0">
              <a:solidFill>
                <a:schemeClr val="accent6">
                  <a:lumMod val="75000"/>
                </a:schemeClr>
              </a:solidFill>
              <a:latin typeface="Arial Black" panose="020B0A04020102020204" pitchFamily="34" charset="0"/>
            </a:endParaRPr>
          </a:p>
        </p:txBody>
      </p:sp>
      <p:pic>
        <p:nvPicPr>
          <p:cNvPr id="2050" name="Picture 2" descr="http://oxatis.typepad.com/.a/6a00d8341d6ba153ef01a73dccd4fd970d-800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1958" y="2453419"/>
            <a:ext cx="3917748" cy="272349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787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735397" y="1611830"/>
            <a:ext cx="7208074" cy="4941229"/>
          </a:xfrm>
        </p:spPr>
        <p:txBody>
          <a:bodyPr>
            <a:normAutofit/>
          </a:bodyPr>
          <a:lstStyle/>
          <a:p>
            <a:pPr marL="0" indent="0" algn="just">
              <a:buNone/>
            </a:pPr>
            <a:r>
              <a:rPr lang="es-ES" sz="3000" dirty="0" smtClean="0">
                <a:solidFill>
                  <a:srgbClr val="333399"/>
                </a:solidFill>
                <a:effectLst>
                  <a:outerShdw blurRad="38100" dist="38100" dir="2700000" algn="tl">
                    <a:srgbClr val="000000">
                      <a:alpha val="43137"/>
                    </a:srgbClr>
                  </a:outerShdw>
                </a:effectLst>
              </a:rPr>
              <a:t>La propuesta de valor que ofrece la empresa es el enfoque al servicio al cliente, en donde se brinde de manera permanente una asesoría y un acompañamiento durante el proceso de diseño de cada una de las reformas como en el proceso de ejecución de estas mismas, con el fin de que el cliente pueda plasmar en cada reforma sus necesidades y gustos y recibir un producto de calidad.</a:t>
            </a:r>
          </a:p>
          <a:p>
            <a:pPr marL="0" indent="0">
              <a:buNone/>
            </a:pP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smtClean="0">
                <a:solidFill>
                  <a:schemeClr val="accent6">
                    <a:lumMod val="75000"/>
                  </a:schemeClr>
                </a:solidFill>
                <a:latin typeface="Arial Black" panose="020B0A04020102020204" pitchFamily="34" charset="0"/>
              </a:rPr>
              <a:t>2. PROPUESTA DE VALOR</a:t>
            </a:r>
            <a:endParaRPr lang="es-ES" sz="3000" spc="0" dirty="0">
              <a:solidFill>
                <a:schemeClr val="accent6">
                  <a:lumMod val="75000"/>
                </a:schemeClr>
              </a:solidFill>
              <a:latin typeface="Arial Black" panose="020B0A04020102020204" pitchFamily="34" charset="0"/>
            </a:endParaRPr>
          </a:p>
        </p:txBody>
      </p:sp>
      <p:pic>
        <p:nvPicPr>
          <p:cNvPr id="3074" name="Picture 2" descr="http://i01.i.aliimg.com/photo/v0/323534809/candy_gift_box.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517" y="1611830"/>
            <a:ext cx="4055738" cy="405573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7833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79828" y="1611831"/>
            <a:ext cx="11563643" cy="3396267"/>
          </a:xfrm>
        </p:spPr>
        <p:txBody>
          <a:bodyPr>
            <a:normAutofit fontScale="92500"/>
          </a:bodyPr>
          <a:lstStyle/>
          <a:p>
            <a:pPr marL="0" indent="0" algn="just">
              <a:buNone/>
            </a:pPr>
            <a:r>
              <a:rPr lang="es-ES" sz="3000" dirty="0" smtClean="0">
                <a:solidFill>
                  <a:srgbClr val="333399"/>
                </a:solidFill>
                <a:effectLst>
                  <a:outerShdw blurRad="38100" dist="38100" dir="2700000" algn="tl">
                    <a:srgbClr val="000000">
                      <a:alpha val="43137"/>
                    </a:srgbClr>
                  </a:outerShdw>
                </a:effectLst>
              </a:rPr>
              <a:t>La comercialización y distribución de los servicios ofrecidos por la empresa son parte fundamental de su óptimo funcionamiento, en especial durante los primeros años; por lo tanto los canales de distribución que se utilizaran son:</a:t>
            </a:r>
          </a:p>
          <a:p>
            <a:pPr algn="just"/>
            <a:r>
              <a:rPr lang="es-ES" sz="3000" dirty="0" smtClean="0">
                <a:solidFill>
                  <a:srgbClr val="333399"/>
                </a:solidFill>
                <a:effectLst>
                  <a:outerShdw blurRad="38100" dist="38100" dir="2700000" algn="tl">
                    <a:srgbClr val="000000">
                      <a:alpha val="43137"/>
                    </a:srgbClr>
                  </a:outerShdw>
                </a:effectLst>
              </a:rPr>
              <a:t>Pagina Web</a:t>
            </a:r>
          </a:p>
          <a:p>
            <a:pPr algn="just"/>
            <a:r>
              <a:rPr lang="es-ES" sz="3000" dirty="0" smtClean="0">
                <a:solidFill>
                  <a:srgbClr val="333399"/>
                </a:solidFill>
                <a:effectLst>
                  <a:outerShdw blurRad="38100" dist="38100" dir="2700000" algn="tl">
                    <a:srgbClr val="000000">
                      <a:alpha val="43137"/>
                    </a:srgbClr>
                  </a:outerShdw>
                </a:effectLst>
              </a:rPr>
              <a:t>Redes sociales como Facebook, Twitter, Instagram</a:t>
            </a:r>
          </a:p>
          <a:p>
            <a:pPr algn="just"/>
            <a:r>
              <a:rPr lang="es-ES" sz="3000" dirty="0" smtClean="0">
                <a:solidFill>
                  <a:srgbClr val="333399"/>
                </a:solidFill>
                <a:effectLst>
                  <a:outerShdw blurRad="38100" dist="38100" dir="2700000" algn="tl">
                    <a:srgbClr val="000000">
                      <a:alpha val="43137"/>
                    </a:srgbClr>
                  </a:outerShdw>
                </a:effectLst>
              </a:rPr>
              <a:t>Avisos en revistas o prensa</a:t>
            </a:r>
          </a:p>
          <a:p>
            <a:pPr algn="just"/>
            <a:r>
              <a:rPr lang="es-ES" sz="3000" dirty="0" smtClean="0">
                <a:solidFill>
                  <a:srgbClr val="333399"/>
                </a:solidFill>
                <a:effectLst>
                  <a:outerShdw blurRad="38100" dist="38100" dir="2700000" algn="tl">
                    <a:srgbClr val="000000">
                      <a:alpha val="43137"/>
                    </a:srgbClr>
                  </a:outerShdw>
                </a:effectLst>
              </a:rPr>
              <a:t>Publicidad exterior en la oficina principal</a:t>
            </a:r>
          </a:p>
          <a:p>
            <a:pPr marL="0" indent="0">
              <a:buNone/>
            </a:pP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a:solidFill>
                  <a:schemeClr val="accent6">
                    <a:lumMod val="75000"/>
                  </a:schemeClr>
                </a:solidFill>
                <a:latin typeface="Arial Black" panose="020B0A04020102020204" pitchFamily="34" charset="0"/>
              </a:rPr>
              <a:t>3</a:t>
            </a:r>
            <a:r>
              <a:rPr lang="es-ES" sz="3000" spc="0" dirty="0" smtClean="0">
                <a:solidFill>
                  <a:schemeClr val="accent6">
                    <a:lumMod val="75000"/>
                  </a:schemeClr>
                </a:solidFill>
                <a:latin typeface="Arial Black" panose="020B0A04020102020204" pitchFamily="34" charset="0"/>
              </a:rPr>
              <a:t>. CANALES DE DISTRIBUCION</a:t>
            </a:r>
            <a:endParaRPr lang="es-ES" sz="3000" spc="0" dirty="0">
              <a:solidFill>
                <a:schemeClr val="accent6">
                  <a:lumMod val="75000"/>
                </a:schemeClr>
              </a:solidFill>
              <a:latin typeface="Arial Black" panose="020B0A04020102020204" pitchFamily="34" charset="0"/>
            </a:endParaRPr>
          </a:p>
        </p:txBody>
      </p:sp>
      <p:pic>
        <p:nvPicPr>
          <p:cNvPr id="4098" name="Picture 2" descr="http://media-cache-ec0.pinimg.com/736x/09/26/ec/0926ecbc40ce4b3a75858f744dfcaa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0769" y="2937394"/>
            <a:ext cx="3755243" cy="3755243"/>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819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312897" y="1539891"/>
            <a:ext cx="7718474" cy="5070323"/>
          </a:xfrm>
        </p:spPr>
        <p:txBody>
          <a:bodyPr>
            <a:normAutofit lnSpcReduction="10000"/>
          </a:bodyPr>
          <a:lstStyle/>
          <a:p>
            <a:pPr marL="0" indent="0" algn="just">
              <a:buNone/>
            </a:pPr>
            <a:r>
              <a:rPr lang="es-ES" dirty="0" smtClean="0">
                <a:solidFill>
                  <a:srgbClr val="333399"/>
                </a:solidFill>
                <a:effectLst>
                  <a:outerShdw blurRad="38100" dist="38100" dir="2700000" algn="tl">
                    <a:srgbClr val="000000">
                      <a:alpha val="43137"/>
                    </a:srgbClr>
                  </a:outerShdw>
                </a:effectLst>
              </a:rPr>
              <a:t>La relación con los clientes se manejará con base al proceso caracterizado en el presente trabajo de servicio al cliente, en donde </a:t>
            </a:r>
            <a:r>
              <a:rPr lang="es-ES" dirty="0">
                <a:solidFill>
                  <a:srgbClr val="333399"/>
                </a:solidFill>
                <a:effectLst>
                  <a:outerShdw blurRad="38100" dist="38100" dir="2700000" algn="tl">
                    <a:srgbClr val="000000">
                      <a:alpha val="43137"/>
                    </a:srgbClr>
                  </a:outerShdw>
                </a:effectLst>
              </a:rPr>
              <a:t>se </a:t>
            </a:r>
            <a:r>
              <a:rPr lang="es-ES" dirty="0" smtClean="0">
                <a:solidFill>
                  <a:srgbClr val="333399"/>
                </a:solidFill>
                <a:effectLst>
                  <a:outerShdw blurRad="38100" dist="38100" dir="2700000" algn="tl">
                    <a:srgbClr val="000000">
                      <a:alpha val="43137"/>
                    </a:srgbClr>
                  </a:outerShdw>
                </a:effectLst>
              </a:rPr>
              <a:t>garantizará </a:t>
            </a:r>
            <a:r>
              <a:rPr lang="es-ES" dirty="0">
                <a:solidFill>
                  <a:srgbClr val="333399"/>
                </a:solidFill>
                <a:effectLst>
                  <a:outerShdw blurRad="38100" dist="38100" dir="2700000" algn="tl">
                    <a:srgbClr val="000000">
                      <a:alpha val="43137"/>
                    </a:srgbClr>
                  </a:outerShdw>
                </a:effectLst>
              </a:rPr>
              <a:t>el </a:t>
            </a:r>
            <a:r>
              <a:rPr lang="es-ES" dirty="0" smtClean="0">
                <a:solidFill>
                  <a:srgbClr val="333399"/>
                </a:solidFill>
                <a:effectLst>
                  <a:outerShdw blurRad="38100" dist="38100" dir="2700000" algn="tl">
                    <a:srgbClr val="000000">
                      <a:alpha val="43137"/>
                    </a:srgbClr>
                  </a:outerShdw>
                </a:effectLst>
              </a:rPr>
              <a:t>servicio </a:t>
            </a:r>
            <a:r>
              <a:rPr lang="es-ES" dirty="0">
                <a:solidFill>
                  <a:srgbClr val="333399"/>
                </a:solidFill>
                <a:effectLst>
                  <a:outerShdw blurRad="38100" dist="38100" dir="2700000" algn="tl">
                    <a:srgbClr val="000000">
                      <a:alpha val="43137"/>
                    </a:srgbClr>
                  </a:outerShdw>
                </a:effectLst>
              </a:rPr>
              <a:t>a través del fomento de una cultura de calidad y de una atención oportuna y </a:t>
            </a:r>
            <a:r>
              <a:rPr lang="es-ES" dirty="0" smtClean="0">
                <a:solidFill>
                  <a:srgbClr val="333399"/>
                </a:solidFill>
                <a:effectLst>
                  <a:outerShdw blurRad="38100" dist="38100" dir="2700000" algn="tl">
                    <a:srgbClr val="000000">
                      <a:alpha val="43137"/>
                    </a:srgbClr>
                  </a:outerShdw>
                </a:effectLst>
              </a:rPr>
              <a:t>eficaz al cliente, </a:t>
            </a:r>
            <a:r>
              <a:rPr lang="es-ES" dirty="0">
                <a:solidFill>
                  <a:srgbClr val="333399"/>
                </a:solidFill>
                <a:effectLst>
                  <a:outerShdw blurRad="38100" dist="38100" dir="2700000" algn="tl">
                    <a:srgbClr val="000000">
                      <a:alpha val="43137"/>
                    </a:srgbClr>
                  </a:outerShdw>
                </a:effectLst>
              </a:rPr>
              <a:t>realizando un seguimiento a la satisfacción del cliente por medio de </a:t>
            </a:r>
            <a:r>
              <a:rPr lang="es-ES" dirty="0" smtClean="0">
                <a:solidFill>
                  <a:srgbClr val="333399"/>
                </a:solidFill>
                <a:effectLst>
                  <a:outerShdw blurRad="38100" dist="38100" dir="2700000" algn="tl">
                    <a:srgbClr val="000000">
                      <a:alpha val="43137"/>
                    </a:srgbClr>
                  </a:outerShdw>
                </a:effectLst>
              </a:rPr>
              <a:t>la entrega a satisfacción de los respectivos trabajos, la </a:t>
            </a:r>
            <a:r>
              <a:rPr lang="es-ES" dirty="0">
                <a:solidFill>
                  <a:srgbClr val="333399"/>
                </a:solidFill>
                <a:effectLst>
                  <a:outerShdw blurRad="38100" dist="38100" dir="2700000" algn="tl">
                    <a:srgbClr val="000000">
                      <a:alpha val="43137"/>
                    </a:srgbClr>
                  </a:outerShdw>
                </a:effectLst>
              </a:rPr>
              <a:t>atención a sus solicitudes, y cuando sea necesario, la atención de quejas, </a:t>
            </a:r>
            <a:r>
              <a:rPr lang="es-ES" dirty="0" smtClean="0">
                <a:solidFill>
                  <a:srgbClr val="333399"/>
                </a:solidFill>
                <a:effectLst>
                  <a:outerShdw blurRad="38100" dist="38100" dir="2700000" algn="tl">
                    <a:srgbClr val="000000">
                      <a:alpha val="43137"/>
                    </a:srgbClr>
                  </a:outerShdw>
                </a:effectLst>
              </a:rPr>
              <a:t>sugerencias y posventas; todo esto soportado sobre la base de una asesoría y un acompañamiento permanente al cliente desde el inicio de los diseños hasta la entrega del producto final y su respectiva garantía.</a:t>
            </a: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smtClean="0">
                <a:solidFill>
                  <a:schemeClr val="accent6">
                    <a:lumMod val="75000"/>
                  </a:schemeClr>
                </a:solidFill>
                <a:latin typeface="Arial Black" panose="020B0A04020102020204" pitchFamily="34" charset="0"/>
              </a:rPr>
              <a:t>4. RELACION CON LOS CLIENTES</a:t>
            </a:r>
            <a:endParaRPr lang="es-ES" sz="3000" spc="0" dirty="0">
              <a:solidFill>
                <a:schemeClr val="accent6">
                  <a:lumMod val="75000"/>
                </a:schemeClr>
              </a:solidFill>
              <a:latin typeface="Arial Black" panose="020B0A04020102020204" pitchFamily="34" charset="0"/>
            </a:endParaRPr>
          </a:p>
        </p:txBody>
      </p:sp>
      <p:pic>
        <p:nvPicPr>
          <p:cNvPr id="4100" name="Picture 4" descr="http://www.marketingdirecto.com/wp-content/uploads/2010/10/colaborac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257" y="1654033"/>
            <a:ext cx="3924640" cy="392464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388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39151" y="1539891"/>
            <a:ext cx="11792220" cy="5070323"/>
          </a:xfrm>
        </p:spPr>
        <p:txBody>
          <a:bodyPr>
            <a:normAutofit/>
          </a:bodyPr>
          <a:lstStyle/>
          <a:p>
            <a:pPr marL="0" indent="0" algn="just">
              <a:buNone/>
            </a:pPr>
            <a:r>
              <a:rPr lang="es-ES" dirty="0" smtClean="0">
                <a:solidFill>
                  <a:srgbClr val="333399"/>
                </a:solidFill>
                <a:effectLst>
                  <a:outerShdw blurRad="38100" dist="38100" dir="2700000" algn="tl">
                    <a:srgbClr val="000000">
                      <a:alpha val="43137"/>
                    </a:srgbClr>
                  </a:outerShdw>
                </a:effectLst>
              </a:rPr>
              <a:t>Los flujos de ingresos serán con base a la segmentación de los clientes de la siguiente manera (</a:t>
            </a:r>
            <a:r>
              <a:rPr lang="es-ES" dirty="0" smtClean="0">
                <a:solidFill>
                  <a:srgbClr val="333399"/>
                </a:solidFill>
                <a:effectLst>
                  <a:outerShdw blurRad="38100" dist="38100" dir="2700000" algn="tl">
                    <a:srgbClr val="000000">
                      <a:alpha val="43137"/>
                    </a:srgbClr>
                  </a:outerShdw>
                </a:effectLst>
                <a:hlinkClick r:id="rId2" action="ppaction://hlinkfile"/>
              </a:rPr>
              <a:t>Modelo financiero </a:t>
            </a:r>
            <a:r>
              <a:rPr lang="es-ES" dirty="0" smtClean="0">
                <a:solidFill>
                  <a:srgbClr val="333399"/>
                </a:solidFill>
                <a:effectLst>
                  <a:outerShdw blurRad="38100" dist="38100" dir="2700000" algn="tl">
                    <a:srgbClr val="000000">
                      <a:alpha val="43137"/>
                    </a:srgbClr>
                  </a:outerShdw>
                </a:effectLst>
              </a:rPr>
              <a:t>para el primer año de funcionamiento):</a:t>
            </a:r>
          </a:p>
          <a:p>
            <a:pPr marL="0" indent="0" algn="just">
              <a:buNone/>
            </a:pP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a:solidFill>
                  <a:schemeClr val="accent6">
                    <a:lumMod val="75000"/>
                  </a:schemeClr>
                </a:solidFill>
                <a:latin typeface="Arial Black" panose="020B0A04020102020204" pitchFamily="34" charset="0"/>
              </a:rPr>
              <a:t>5</a:t>
            </a:r>
            <a:r>
              <a:rPr lang="es-ES" sz="3000" spc="0" dirty="0" smtClean="0">
                <a:solidFill>
                  <a:schemeClr val="accent6">
                    <a:lumMod val="75000"/>
                  </a:schemeClr>
                </a:solidFill>
                <a:latin typeface="Arial Black" panose="020B0A04020102020204" pitchFamily="34" charset="0"/>
              </a:rPr>
              <a:t>. FUENTES O FLUJOS DE INGRESOS </a:t>
            </a:r>
            <a:endParaRPr lang="es-ES" sz="3000" spc="0" dirty="0">
              <a:solidFill>
                <a:schemeClr val="accent6">
                  <a:lumMod val="75000"/>
                </a:schemeClr>
              </a:solidFill>
              <a:latin typeface="Arial Black" panose="020B0A04020102020204" pitchFamily="34" charset="0"/>
            </a:endParaRPr>
          </a:p>
        </p:txBody>
      </p:sp>
      <p:graphicFrame>
        <p:nvGraphicFramePr>
          <p:cNvPr id="2" name="Tabla 1"/>
          <p:cNvGraphicFramePr>
            <a:graphicFrameLocks noGrp="1"/>
          </p:cNvGraphicFramePr>
          <p:nvPr>
            <p:extLst>
              <p:ext uri="{D42A27DB-BD31-4B8C-83A1-F6EECF244321}">
                <p14:modId xmlns:p14="http://schemas.microsoft.com/office/powerpoint/2010/main" val="47650959"/>
              </p:ext>
            </p:extLst>
          </p:nvPr>
        </p:nvGraphicFramePr>
        <p:xfrm>
          <a:off x="393895" y="2522803"/>
          <a:ext cx="11521441" cy="3948335"/>
        </p:xfrm>
        <a:graphic>
          <a:graphicData uri="http://schemas.openxmlformats.org/drawingml/2006/table">
            <a:tbl>
              <a:tblPr>
                <a:tableStyleId>{616DA210-FB5B-4158-B5E0-FEB733F419BA}</a:tableStyleId>
              </a:tblPr>
              <a:tblGrid>
                <a:gridCol w="857676"/>
                <a:gridCol w="1057799"/>
                <a:gridCol w="1143568"/>
                <a:gridCol w="1143568"/>
                <a:gridCol w="960232"/>
                <a:gridCol w="1322364"/>
                <a:gridCol w="1462587"/>
                <a:gridCol w="1057799"/>
                <a:gridCol w="1257924"/>
                <a:gridCol w="1257924"/>
              </a:tblGrid>
              <a:tr h="251164">
                <a:tc rowSpan="2">
                  <a:txBody>
                    <a:bodyPr/>
                    <a:lstStyle/>
                    <a:p>
                      <a:pPr algn="ctr" fontAlgn="ctr"/>
                      <a:r>
                        <a:rPr lang="es-ES" sz="1200" u="none" strike="noStrike" dirty="0">
                          <a:effectLst/>
                          <a:latin typeface="Calibri" panose="020F0502020204030204" pitchFamily="34" charset="0"/>
                        </a:rPr>
                        <a:t>ESTRATO</a:t>
                      </a:r>
                      <a:endParaRPr lang="es-ES" sz="1200" b="1" i="0" u="none" strike="noStrike" dirty="0">
                        <a:solidFill>
                          <a:srgbClr val="000000"/>
                        </a:solidFill>
                        <a:effectLst/>
                        <a:latin typeface="Calibri" panose="020F0502020204030204" pitchFamily="34" charset="0"/>
                      </a:endParaRPr>
                    </a:p>
                  </a:txBody>
                  <a:tcPr marL="9525" marR="9525" marT="9525" marB="0" anchor="ctr"/>
                </a:tc>
                <a:tc gridSpan="3">
                  <a:txBody>
                    <a:bodyPr/>
                    <a:lstStyle/>
                    <a:p>
                      <a:pPr algn="ctr" fontAlgn="ctr"/>
                      <a:r>
                        <a:rPr lang="es-ES" sz="1200" u="none" strike="noStrike" dirty="0">
                          <a:effectLst/>
                          <a:latin typeface="Calibri" panose="020F0502020204030204" pitchFamily="34" charset="0"/>
                        </a:rPr>
                        <a:t>VIVIENDA NUEVA</a:t>
                      </a:r>
                      <a:endParaRPr lang="es-ES" sz="1200" b="1"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s-ES"/>
                    </a:p>
                  </a:txBody>
                  <a:tcPr/>
                </a:tc>
                <a:tc hMerge="1">
                  <a:txBody>
                    <a:bodyPr/>
                    <a:lstStyle/>
                    <a:p>
                      <a:endParaRPr lang="es-ES"/>
                    </a:p>
                  </a:txBody>
                  <a:tcPr/>
                </a:tc>
                <a:tc gridSpan="3">
                  <a:txBody>
                    <a:bodyPr/>
                    <a:lstStyle/>
                    <a:p>
                      <a:pPr algn="ctr" fontAlgn="ctr"/>
                      <a:r>
                        <a:rPr lang="es-ES" sz="1200" u="none" strike="noStrike">
                          <a:effectLst/>
                          <a:latin typeface="Calibri" panose="020F0502020204030204" pitchFamily="34" charset="0"/>
                        </a:rPr>
                        <a:t>VIVIENDA USADA EN VENTA</a:t>
                      </a:r>
                      <a:endParaRPr lang="es-ES" sz="1200" b="1" i="0" u="none" strike="noStrike">
                        <a:solidFill>
                          <a:srgbClr val="000000"/>
                        </a:solidFill>
                        <a:effectLst/>
                        <a:latin typeface="Calibri" panose="020F0502020204030204" pitchFamily="34" charset="0"/>
                      </a:endParaRPr>
                    </a:p>
                  </a:txBody>
                  <a:tcPr marL="9525" marR="9525" marT="9525" marB="0" anchor="ctr"/>
                </a:tc>
                <a:tc hMerge="1">
                  <a:txBody>
                    <a:bodyPr/>
                    <a:lstStyle/>
                    <a:p>
                      <a:endParaRPr lang="es-ES"/>
                    </a:p>
                  </a:txBody>
                  <a:tcPr/>
                </a:tc>
                <a:tc hMerge="1">
                  <a:txBody>
                    <a:bodyPr/>
                    <a:lstStyle/>
                    <a:p>
                      <a:endParaRPr lang="es-ES"/>
                    </a:p>
                  </a:txBody>
                  <a:tcPr/>
                </a:tc>
                <a:tc gridSpan="3">
                  <a:txBody>
                    <a:bodyPr/>
                    <a:lstStyle/>
                    <a:p>
                      <a:pPr algn="ctr" fontAlgn="ctr"/>
                      <a:r>
                        <a:rPr lang="es-ES" sz="1200" u="none" strike="noStrike">
                          <a:effectLst/>
                          <a:latin typeface="Calibri" panose="020F0502020204030204" pitchFamily="34" charset="0"/>
                        </a:rPr>
                        <a:t>VIVIENDA NO VENTA</a:t>
                      </a:r>
                      <a:endParaRPr lang="es-ES" sz="1200" b="1" i="0" u="none" strike="noStrike">
                        <a:solidFill>
                          <a:srgbClr val="000000"/>
                        </a:solidFill>
                        <a:effectLst/>
                        <a:latin typeface="Calibri" panose="020F0502020204030204" pitchFamily="34" charset="0"/>
                      </a:endParaRPr>
                    </a:p>
                  </a:txBody>
                  <a:tcPr marL="9525" marR="9525" marT="9525" marB="0" anchor="ctr"/>
                </a:tc>
                <a:tc hMerge="1">
                  <a:txBody>
                    <a:bodyPr/>
                    <a:lstStyle/>
                    <a:p>
                      <a:endParaRPr lang="es-ES"/>
                    </a:p>
                  </a:txBody>
                  <a:tcPr/>
                </a:tc>
                <a:tc hMerge="1">
                  <a:txBody>
                    <a:bodyPr/>
                    <a:lstStyle/>
                    <a:p>
                      <a:endParaRPr lang="es-ES"/>
                    </a:p>
                  </a:txBody>
                  <a:tcPr/>
                </a:tc>
              </a:tr>
              <a:tr h="853958">
                <a:tc vMerge="1">
                  <a:txBody>
                    <a:bodyPr/>
                    <a:lstStyle/>
                    <a:p>
                      <a:endParaRPr lang="es-ES"/>
                    </a:p>
                  </a:txBody>
                  <a:tcPr/>
                </a:tc>
                <a:tc>
                  <a:txBody>
                    <a:bodyPr/>
                    <a:lstStyle/>
                    <a:p>
                      <a:pPr algn="ctr" fontAlgn="ctr"/>
                      <a:r>
                        <a:rPr lang="es-ES" sz="1200" u="none" strike="noStrike">
                          <a:effectLst/>
                          <a:latin typeface="Calibri" panose="020F0502020204030204" pitchFamily="34" charset="0"/>
                        </a:rPr>
                        <a:t>OFERTA QUE ATENDERA LA EMPRESA</a:t>
                      </a:r>
                      <a:endParaRPr lang="es-ES"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VALOR PAQUETE DE ACABADOS POR UND </a:t>
                      </a:r>
                      <a:endParaRPr lang="es-ES"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VALOR TOTAL EN REFORMAS </a:t>
                      </a:r>
                      <a:endParaRPr lang="es-ES"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OFERTA QUE ATENDERA LA EMRESA</a:t>
                      </a:r>
                      <a:endParaRPr lang="es-ES"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VALOR PAQUETE DE ACABADOS POR UND </a:t>
                      </a:r>
                      <a:endParaRPr lang="es-ES"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VALOR PAQUETE DE ACABADOS  OFERTA TOTAL </a:t>
                      </a:r>
                      <a:endParaRPr lang="es-ES" sz="12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OFERTA QUE ATENDERA LA EMRESA</a:t>
                      </a:r>
                      <a:endParaRPr lang="es-ES"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VALOR PAQUETE DE ACABADOS POR UND </a:t>
                      </a:r>
                      <a:endParaRPr lang="es-ES" sz="12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VALOR PAQUETE DE ACABADOS  OFERTA TOTAL </a:t>
                      </a:r>
                      <a:endParaRPr lang="es-ES" sz="1200" b="1" i="0" u="none" strike="noStrike">
                        <a:solidFill>
                          <a:srgbClr val="000000"/>
                        </a:solidFill>
                        <a:effectLst/>
                        <a:latin typeface="Calibri" panose="020F0502020204030204" pitchFamily="34" charset="0"/>
                      </a:endParaRPr>
                    </a:p>
                  </a:txBody>
                  <a:tcPr marL="9525" marR="9525" marT="9525" marB="0" anchor="ctr"/>
                </a:tc>
              </a:tr>
              <a:tr h="615352">
                <a:tc>
                  <a:txBody>
                    <a:bodyPr/>
                    <a:lstStyle/>
                    <a:p>
                      <a:pPr algn="ctr" fontAlgn="ctr"/>
                      <a:r>
                        <a:rPr lang="es-ES" sz="1200" u="none" strike="noStrike">
                          <a:effectLst/>
                          <a:latin typeface="Calibri" panose="020F0502020204030204" pitchFamily="34" charset="0"/>
                        </a:rPr>
                        <a:t>3</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21,4</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$14.000.000,00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$299.082.000,00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16,2</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$23.505.000,00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       379.864.305,00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20,4</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$23.505.000,00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    479.047.136,57 </a:t>
                      </a:r>
                      <a:endParaRPr lang="es-ES" sz="1200" b="0" i="0" u="none" strike="noStrike">
                        <a:solidFill>
                          <a:srgbClr val="000000"/>
                        </a:solidFill>
                        <a:effectLst/>
                        <a:latin typeface="Calibri" panose="020F0502020204030204" pitchFamily="34" charset="0"/>
                      </a:endParaRPr>
                    </a:p>
                  </a:txBody>
                  <a:tcPr marL="9525" marR="9525" marT="9525" marB="0" anchor="ctr"/>
                </a:tc>
              </a:tr>
              <a:tr h="414421">
                <a:tc>
                  <a:txBody>
                    <a:bodyPr/>
                    <a:lstStyle/>
                    <a:p>
                      <a:pPr algn="ctr" fontAlgn="ctr"/>
                      <a:r>
                        <a:rPr lang="es-ES" sz="1200" u="none" strike="noStrike">
                          <a:effectLst/>
                          <a:latin typeface="Calibri" panose="020F0502020204030204" pitchFamily="34" charset="0"/>
                        </a:rPr>
                        <a:t>4</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4,3</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$27.200.000,00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$116.035.200,00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10,4</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$37.351.000,00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       388.823.910,00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8,0</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$37.351.000,00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    298.442.790,71 </a:t>
                      </a:r>
                      <a:endParaRPr lang="es-ES" sz="1200" b="0" i="0" u="none" strike="noStrike">
                        <a:solidFill>
                          <a:srgbClr val="000000"/>
                        </a:solidFill>
                        <a:effectLst/>
                        <a:latin typeface="Calibri" panose="020F0502020204030204" pitchFamily="34" charset="0"/>
                      </a:endParaRPr>
                    </a:p>
                  </a:txBody>
                  <a:tcPr marL="9525" marR="9525" marT="9525" marB="0" anchor="ctr"/>
                </a:tc>
              </a:tr>
              <a:tr h="414421">
                <a:tc>
                  <a:txBody>
                    <a:bodyPr/>
                    <a:lstStyle/>
                    <a:p>
                      <a:pPr algn="ctr" fontAlgn="ctr"/>
                      <a:r>
                        <a:rPr lang="es-ES" sz="1200" u="none" strike="noStrike">
                          <a:effectLst/>
                          <a:latin typeface="Calibri" panose="020F0502020204030204" pitchFamily="34" charset="0"/>
                        </a:rPr>
                        <a:t>5</a:t>
                      </a:r>
                      <a:endParaRPr lang="es-ES" sz="1200" b="0" i="0" u="none" strike="noStrike">
                        <a:solidFill>
                          <a:srgbClr val="000000"/>
                        </a:solidFill>
                        <a:effectLst/>
                        <a:latin typeface="Calibri" panose="020F0502020204030204" pitchFamily="34" charset="0"/>
                      </a:endParaRPr>
                    </a:p>
                  </a:txBody>
                  <a:tcPr marL="9525" marR="9525" marT="9525" marB="0" anchor="ctr"/>
                </a:tc>
                <a:tc rowSpan="2">
                  <a:txBody>
                    <a:bodyPr/>
                    <a:lstStyle/>
                    <a:p>
                      <a:pPr algn="ctr" fontAlgn="ctr"/>
                      <a:r>
                        <a:rPr lang="es-ES" sz="1200" u="none" strike="noStrike">
                          <a:effectLst/>
                          <a:latin typeface="Calibri" panose="020F0502020204030204" pitchFamily="34" charset="0"/>
                        </a:rPr>
                        <a:t>N/A</a:t>
                      </a:r>
                      <a:endParaRPr lang="es-ES" sz="1200" b="0" i="0" u="none" strike="noStrike">
                        <a:solidFill>
                          <a:srgbClr val="000000"/>
                        </a:solidFill>
                        <a:effectLst/>
                        <a:latin typeface="Calibri" panose="020F0502020204030204" pitchFamily="34" charset="0"/>
                      </a:endParaRPr>
                    </a:p>
                  </a:txBody>
                  <a:tcPr marL="9525" marR="9525" marT="9525" marB="0" anchor="ctr"/>
                </a:tc>
                <a:tc rowSpan="2">
                  <a:txBody>
                    <a:bodyPr/>
                    <a:lstStyle/>
                    <a:p>
                      <a:pPr algn="ctr" fontAlgn="ctr"/>
                      <a:r>
                        <a:rPr lang="es-ES" sz="1200" u="none" strike="noStrike">
                          <a:effectLst/>
                          <a:latin typeface="Calibri" panose="020F0502020204030204" pitchFamily="34" charset="0"/>
                        </a:rPr>
                        <a:t> N/A </a:t>
                      </a:r>
                      <a:endParaRPr lang="es-ES" sz="1200" b="0" i="0" u="none" strike="noStrike">
                        <a:solidFill>
                          <a:srgbClr val="000000"/>
                        </a:solidFill>
                        <a:effectLst/>
                        <a:latin typeface="Calibri" panose="020F0502020204030204" pitchFamily="34" charset="0"/>
                      </a:endParaRPr>
                    </a:p>
                  </a:txBody>
                  <a:tcPr marL="9525" marR="9525" marT="9525" marB="0" anchor="ctr"/>
                </a:tc>
                <a:tc rowSpan="2">
                  <a:txBody>
                    <a:bodyPr/>
                    <a:lstStyle/>
                    <a:p>
                      <a:pPr algn="ctr" fontAlgn="ctr"/>
                      <a:r>
                        <a:rPr lang="es-ES" sz="1200" u="none" strike="noStrike">
                          <a:effectLst/>
                          <a:latin typeface="Calibri" panose="020F0502020204030204" pitchFamily="34" charset="0"/>
                        </a:rPr>
                        <a:t> N/A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4,7</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$56.647.000,00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       268.336.839,00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6,1</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$56.647.000,00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    347.123.689,73 </a:t>
                      </a:r>
                      <a:endParaRPr lang="es-ES" sz="1200" b="0" i="0" u="none" strike="noStrike">
                        <a:solidFill>
                          <a:srgbClr val="000000"/>
                        </a:solidFill>
                        <a:effectLst/>
                        <a:latin typeface="Calibri" panose="020F0502020204030204" pitchFamily="34" charset="0"/>
                      </a:endParaRPr>
                    </a:p>
                  </a:txBody>
                  <a:tcPr marL="9525" marR="9525" marT="9525" marB="0" anchor="ctr"/>
                </a:tc>
              </a:tr>
              <a:tr h="414421">
                <a:tc>
                  <a:txBody>
                    <a:bodyPr/>
                    <a:lstStyle/>
                    <a:p>
                      <a:pPr algn="ctr" fontAlgn="ctr"/>
                      <a:r>
                        <a:rPr lang="es-ES" sz="1200" u="none" strike="noStrike">
                          <a:effectLst/>
                          <a:latin typeface="Calibri" panose="020F0502020204030204" pitchFamily="34" charset="0"/>
                        </a:rPr>
                        <a:t>6</a:t>
                      </a:r>
                      <a:endParaRPr lang="es-ES" sz="1200" b="0" i="0" u="none" strike="noStrike">
                        <a:solidFill>
                          <a:srgbClr val="000000"/>
                        </a:solidFill>
                        <a:effectLst/>
                        <a:latin typeface="Calibri" panose="020F0502020204030204" pitchFamily="34" charset="0"/>
                      </a:endParaRPr>
                    </a:p>
                  </a:txBody>
                  <a:tcPr marL="9525" marR="9525" marT="9525" marB="0" anchor="ctr"/>
                </a:tc>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ctr" fontAlgn="ctr"/>
                      <a:r>
                        <a:rPr lang="es-ES" sz="1200" u="none" strike="noStrike">
                          <a:effectLst/>
                          <a:latin typeface="Calibri" panose="020F0502020204030204" pitchFamily="34" charset="0"/>
                        </a:rPr>
                        <a:t>2,3</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$92.201.000,00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       213.814.119,00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3,3</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$92.201.000,00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    305.039.895,33 </a:t>
                      </a:r>
                      <a:endParaRPr lang="es-ES" sz="1200" b="0" i="0" u="none" strike="noStrike">
                        <a:solidFill>
                          <a:srgbClr val="000000"/>
                        </a:solidFill>
                        <a:effectLst/>
                        <a:latin typeface="Calibri" panose="020F0502020204030204" pitchFamily="34" charset="0"/>
                      </a:endParaRPr>
                    </a:p>
                  </a:txBody>
                  <a:tcPr marL="9525" marR="9525" marT="9525" marB="0" anchor="ctr"/>
                </a:tc>
              </a:tr>
              <a:tr h="414421">
                <a:tc>
                  <a:txBody>
                    <a:bodyPr/>
                    <a:lstStyle/>
                    <a:p>
                      <a:pPr algn="ctr" fontAlgn="ctr"/>
                      <a:r>
                        <a:rPr lang="es-ES" sz="1200" u="none" strike="noStrike">
                          <a:effectLst/>
                          <a:latin typeface="Calibri" panose="020F0502020204030204" pitchFamily="34" charset="0"/>
                        </a:rPr>
                        <a:t>TOTAL</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25,6</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$415.117.200,00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33,6</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 $   1.250.839.173,00 </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a:effectLst/>
                          <a:latin typeface="Calibri" panose="020F0502020204030204" pitchFamily="34" charset="0"/>
                        </a:rPr>
                        <a:t>37,8</a:t>
                      </a:r>
                      <a:endParaRPr lang="es-ES"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a:t>
                      </a: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 $ 1.429.653.512,34 </a:t>
                      </a:r>
                      <a:endParaRPr lang="es-ES" sz="1200" b="0" i="0" u="none" strike="noStrike" dirty="0">
                        <a:solidFill>
                          <a:srgbClr val="000000"/>
                        </a:solidFill>
                        <a:effectLst/>
                        <a:latin typeface="Calibri" panose="020F0502020204030204" pitchFamily="34" charset="0"/>
                      </a:endParaRPr>
                    </a:p>
                  </a:txBody>
                  <a:tcPr marL="9525" marR="9525" marT="9525" marB="0" anchor="ctr"/>
                </a:tc>
              </a:tr>
              <a:tr h="251164">
                <a:tc rowSpan="2" gridSpan="2">
                  <a:txBody>
                    <a:bodyPr/>
                    <a:lstStyle/>
                    <a:p>
                      <a:pPr algn="ctr" fontAlgn="ctr"/>
                      <a:endParaRPr lang="es-ES" sz="1200" b="0" i="0" u="none" strike="noStrike" dirty="0">
                        <a:solidFill>
                          <a:srgbClr val="000000"/>
                        </a:solidFill>
                        <a:effectLst/>
                        <a:latin typeface="Calibri" panose="020F0502020204030204" pitchFamily="34" charset="0"/>
                      </a:endParaRPr>
                    </a:p>
                  </a:txBody>
                  <a:tcPr marL="9525" marR="9525" marT="9525" marB="0" anchor="ctr"/>
                </a:tc>
                <a:tc rowSpan="2" hMerge="1">
                  <a:txBody>
                    <a:bodyPr/>
                    <a:lstStyle/>
                    <a:p>
                      <a:pPr algn="ctr" fontAlgn="ctr"/>
                      <a:endParaRPr lang="es-ES" sz="1200" b="0" i="0" u="none" strike="noStrike">
                        <a:solidFill>
                          <a:srgbClr val="000000"/>
                        </a:solidFill>
                        <a:effectLst/>
                        <a:latin typeface="Calibri" panose="020F0502020204030204" pitchFamily="34" charset="0"/>
                      </a:endParaRPr>
                    </a:p>
                  </a:txBody>
                  <a:tcPr marL="9525" marR="9525" marT="9525" marB="0" anchor="ctr"/>
                </a:tc>
                <a:tc gridSpan="7">
                  <a:txBody>
                    <a:bodyPr/>
                    <a:lstStyle/>
                    <a:p>
                      <a:pPr algn="ctr" fontAlgn="ctr"/>
                      <a:endParaRPr lang="es-ES" sz="1200" b="0" i="0" u="none" strike="noStrike" dirty="0">
                        <a:solidFill>
                          <a:srgbClr val="000000"/>
                        </a:solidFill>
                        <a:effectLst/>
                        <a:latin typeface="Calibri" panose="020F0502020204030204" pitchFamily="34" charset="0"/>
                      </a:endParaRPr>
                    </a:p>
                  </a:txBody>
                  <a:tcPr marL="9525" marR="9525" marT="9525" marB="0" anchor="ctr">
                    <a:lnR w="12700" cmpd="sng">
                      <a:noFill/>
                    </a:lnR>
                  </a:tcPr>
                </a:tc>
                <a:tc hMerge="1">
                  <a:txBody>
                    <a:bodyPr/>
                    <a:lstStyle/>
                    <a:p>
                      <a:pPr algn="ctr" fontAlgn="ctr"/>
                      <a:endParaRPr lang="es-ES" sz="1200" b="0" i="0" u="none" strike="noStrike">
                        <a:solidFill>
                          <a:srgbClr val="000000"/>
                        </a:solidFill>
                        <a:effectLst/>
                        <a:latin typeface="Calibri" panose="020F0502020204030204" pitchFamily="34" charset="0"/>
                      </a:endParaRPr>
                    </a:p>
                  </a:txBody>
                  <a:tcPr marL="9525" marR="9525" marT="9525" marB="0" anchor="ctr"/>
                </a:tc>
                <a:tc hMerge="1">
                  <a:txBody>
                    <a:bodyPr/>
                    <a:lstStyle/>
                    <a:p>
                      <a:pPr algn="ctr" fontAlgn="ctr"/>
                      <a:endParaRPr lang="es-ES" sz="1200" b="0" i="0" u="none" strike="noStrike">
                        <a:solidFill>
                          <a:srgbClr val="000000"/>
                        </a:solidFill>
                        <a:effectLst/>
                        <a:latin typeface="Calibri" panose="020F0502020204030204" pitchFamily="34" charset="0"/>
                      </a:endParaRPr>
                    </a:p>
                  </a:txBody>
                  <a:tcPr marL="9525" marR="9525" marT="9525" marB="0" anchor="ctr"/>
                </a:tc>
                <a:tc hMerge="1">
                  <a:txBody>
                    <a:bodyPr/>
                    <a:lstStyle/>
                    <a:p>
                      <a:endParaRPr lang="es-ES"/>
                    </a:p>
                  </a:txBody>
                  <a:tcPr/>
                </a:tc>
                <a:tc hMerge="1">
                  <a:txBody>
                    <a:bodyPr/>
                    <a:lstStyle/>
                    <a:p>
                      <a:endParaRPr lang="es-ES"/>
                    </a:p>
                  </a:txBody>
                  <a:tcPr/>
                </a:tc>
                <a:tc hMerge="1">
                  <a:txBody>
                    <a:bodyPr/>
                    <a:lstStyle/>
                    <a:p>
                      <a:pPr algn="ctr" fontAlgn="ctr"/>
                      <a:endParaRPr lang="es-ES" sz="1200" b="0" i="0" u="none" strike="noStrike">
                        <a:solidFill>
                          <a:srgbClr val="000000"/>
                        </a:solidFill>
                        <a:effectLst/>
                        <a:latin typeface="Calibri" panose="020F0502020204030204" pitchFamily="34" charset="0"/>
                      </a:endParaRPr>
                    </a:p>
                  </a:txBody>
                  <a:tcPr marL="9525" marR="9525" marT="9525" marB="0" anchor="ctr"/>
                </a:tc>
                <a:tc hMerge="1">
                  <a:txBody>
                    <a:bodyPr/>
                    <a:lstStyle/>
                    <a:p>
                      <a:pPr algn="ctr" fontAlgn="ctr"/>
                      <a:endParaRPr lang="es-ES" sz="1200" b="0" i="0" u="none" strike="noStrike">
                        <a:solidFill>
                          <a:srgbClr val="000000"/>
                        </a:solidFill>
                        <a:effectLst/>
                        <a:latin typeface="Calibri" panose="020F0502020204030204" pitchFamily="34" charset="0"/>
                      </a:endParaRPr>
                    </a:p>
                  </a:txBody>
                  <a:tcPr marL="9525" marR="9525" marT="9525" marB="0" anchor="ctr"/>
                </a:tc>
                <a:tc rowSpan="2">
                  <a:txBody>
                    <a:bodyPr/>
                    <a:lstStyle/>
                    <a:p>
                      <a:pPr algn="ctr" fontAlgn="ctr"/>
                      <a:endParaRPr lang="es-ES" sz="1200" b="0" i="0" u="none" strike="noStrike" dirty="0">
                        <a:solidFill>
                          <a:srgbClr val="000000"/>
                        </a:solidFill>
                        <a:effectLst/>
                        <a:latin typeface="Calibri" panose="020F0502020204030204" pitchFamily="34" charset="0"/>
                      </a:endParaRPr>
                    </a:p>
                  </a:txBody>
                  <a:tcPr marL="9525" marR="9525" marT="9525" marB="0" anchor="ctr">
                    <a:lnL w="12700" cmpd="sng">
                      <a:noFill/>
                    </a:lnL>
                  </a:tcPr>
                </a:tc>
              </a:tr>
              <a:tr h="319013">
                <a:tc gridSpan="2" vMerge="1">
                  <a:txBody>
                    <a:bodyPr/>
                    <a:lstStyle/>
                    <a:p>
                      <a:pPr algn="ctr" fontAlgn="ctr"/>
                      <a:endParaRPr lang="es-ES" sz="1200" b="0" i="0" u="none" strike="noStrike" dirty="0">
                        <a:solidFill>
                          <a:srgbClr val="000000"/>
                        </a:solidFill>
                        <a:effectLst/>
                        <a:latin typeface="Calibri" panose="020F0502020204030204" pitchFamily="34" charset="0"/>
                      </a:endParaRPr>
                    </a:p>
                  </a:txBody>
                  <a:tcPr marL="9525" marR="9525" marT="9525" marB="0" anchor="ctr"/>
                </a:tc>
                <a:tc hMerge="1" vMerge="1">
                  <a:txBody>
                    <a:bodyPr/>
                    <a:lstStyle/>
                    <a:p>
                      <a:pPr algn="ctr" fontAlgn="ctr"/>
                      <a:endParaRPr lang="es-E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S" sz="1200" u="none" strike="noStrike" dirty="0">
                          <a:effectLst/>
                          <a:latin typeface="Calibri" panose="020F0502020204030204" pitchFamily="34" charset="0"/>
                        </a:rPr>
                        <a:t>97,1</a:t>
                      </a:r>
                      <a:endParaRPr lang="es-ES" sz="1200" b="0" i="0" u="none" strike="noStrike" dirty="0">
                        <a:solidFill>
                          <a:srgbClr val="000000"/>
                        </a:solidFill>
                        <a:effectLst/>
                        <a:latin typeface="Calibri" panose="020F0502020204030204" pitchFamily="34" charset="0"/>
                      </a:endParaRPr>
                    </a:p>
                  </a:txBody>
                  <a:tcPr marL="9525" marR="9525" marT="9525" marB="0" anchor="ctr"/>
                </a:tc>
                <a:tc gridSpan="2">
                  <a:txBody>
                    <a:bodyPr/>
                    <a:lstStyle/>
                    <a:p>
                      <a:pPr algn="ctr" fontAlgn="ctr"/>
                      <a:r>
                        <a:rPr lang="es-ES" sz="1200" u="none" strike="noStrike" dirty="0">
                          <a:effectLst/>
                          <a:latin typeface="Calibri" panose="020F0502020204030204" pitchFamily="34" charset="0"/>
                        </a:rPr>
                        <a:t> UND DE VIVIENDA </a:t>
                      </a:r>
                      <a:endParaRPr lang="es-ES" sz="12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s-ES"/>
                    </a:p>
                  </a:txBody>
                  <a:tcPr/>
                </a:tc>
                <a:tc>
                  <a:txBody>
                    <a:bodyPr/>
                    <a:lstStyle/>
                    <a:p>
                      <a:endParaRPr lang="es-ES" dirty="0"/>
                    </a:p>
                  </a:txBody>
                  <a:tcPr marL="9525" marR="9525" marT="9525" marB="0" anchor="b">
                    <a:lnT w="12700" cmpd="sng">
                      <a:noFill/>
                    </a:lnT>
                  </a:tcPr>
                </a:tc>
                <a:tc>
                  <a:txBody>
                    <a:bodyPr/>
                    <a:lstStyle/>
                    <a:p>
                      <a:pPr algn="l" fontAlgn="b"/>
                      <a:r>
                        <a:rPr lang="es-ES" sz="1200" u="none" strike="noStrike" dirty="0">
                          <a:effectLst/>
                          <a:latin typeface="Calibri" panose="020F0502020204030204" pitchFamily="34" charset="0"/>
                        </a:rPr>
                        <a:t> $  3.095.609.885,34 </a:t>
                      </a:r>
                      <a:endParaRPr lang="es-ES" sz="12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ctr"/>
                      <a:r>
                        <a:rPr lang="es-ES" sz="1200" u="none" strike="noStrike" dirty="0">
                          <a:effectLst/>
                          <a:latin typeface="Calibri" panose="020F0502020204030204" pitchFamily="34" charset="0"/>
                        </a:rPr>
                        <a:t>EN PESOS</a:t>
                      </a:r>
                      <a:endParaRPr lang="es-ES" sz="12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es-ES"/>
                    </a:p>
                  </a:txBody>
                  <a:tcPr/>
                </a:tc>
                <a:tc vMerge="1">
                  <a:txBody>
                    <a:bodyPr/>
                    <a:lstStyle/>
                    <a:p>
                      <a:pPr algn="ctr" fontAlgn="ctr"/>
                      <a:endParaRPr lang="es-ES" sz="1200" b="0" i="0" u="none" strike="noStrike" dirty="0">
                        <a:solidFill>
                          <a:srgbClr val="000000"/>
                        </a:solidFill>
                        <a:effectLst/>
                        <a:latin typeface="Calibri" panose="020F0502020204030204" pitchFamily="34" charset="0"/>
                      </a:endParaRPr>
                    </a:p>
                  </a:txBody>
                  <a:tcPr marL="9525" marR="9525" marT="9525" marB="0" anchor="ctr"/>
                </a:tc>
              </a:tr>
            </a:tbl>
          </a:graphicData>
        </a:graphic>
      </p:graphicFrame>
    </p:spTree>
    <p:extLst>
      <p:ext uri="{BB962C8B-B14F-4D97-AF65-F5344CB8AC3E}">
        <p14:creationId xmlns:p14="http://schemas.microsoft.com/office/powerpoint/2010/main" val="28566731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07963" y="1539891"/>
            <a:ext cx="8398412" cy="5070323"/>
          </a:xfrm>
        </p:spPr>
        <p:txBody>
          <a:bodyPr>
            <a:normAutofit fontScale="92500" lnSpcReduction="10000"/>
          </a:bodyPr>
          <a:lstStyle/>
          <a:p>
            <a:pPr marL="0" indent="0" algn="just">
              <a:buNone/>
            </a:pPr>
            <a:r>
              <a:rPr lang="es-ES" dirty="0" smtClean="0">
                <a:solidFill>
                  <a:srgbClr val="333399"/>
                </a:solidFill>
                <a:effectLst>
                  <a:outerShdw blurRad="38100" dist="38100" dir="2700000" algn="tl">
                    <a:srgbClr val="000000">
                      <a:alpha val="43137"/>
                    </a:srgbClr>
                  </a:outerShdw>
                </a:effectLst>
              </a:rPr>
              <a:t>Todas las reformas que se realicen serán diferentes, puesto que son  el resultado de los gustos y necesidades de cada cliente, pero habrán recursos que serán claves en el desarrollo de las mismas, por su costo, especificación y tiempo de entrega de los proveedores los cuales son:</a:t>
            </a:r>
          </a:p>
          <a:p>
            <a:pPr algn="just"/>
            <a:r>
              <a:rPr lang="es-ES" dirty="0" smtClean="0">
                <a:solidFill>
                  <a:srgbClr val="333399"/>
                </a:solidFill>
                <a:effectLst>
                  <a:outerShdw blurRad="38100" dist="38100" dir="2700000" algn="tl">
                    <a:srgbClr val="000000">
                      <a:alpha val="43137"/>
                    </a:srgbClr>
                  </a:outerShdw>
                </a:effectLst>
              </a:rPr>
              <a:t>Pisos, enchapes y elementos de cerámica</a:t>
            </a:r>
          </a:p>
          <a:p>
            <a:pPr algn="just"/>
            <a:r>
              <a:rPr lang="es-ES" dirty="0" smtClean="0">
                <a:solidFill>
                  <a:srgbClr val="333399"/>
                </a:solidFill>
                <a:effectLst>
                  <a:outerShdw blurRad="38100" dist="38100" dir="2700000" algn="tl">
                    <a:srgbClr val="000000">
                      <a:alpha val="43137"/>
                    </a:srgbClr>
                  </a:outerShdw>
                </a:effectLst>
              </a:rPr>
              <a:t>Carpintería en madera</a:t>
            </a:r>
          </a:p>
          <a:p>
            <a:pPr algn="just"/>
            <a:r>
              <a:rPr lang="es-ES" dirty="0" smtClean="0">
                <a:solidFill>
                  <a:srgbClr val="333399"/>
                </a:solidFill>
                <a:effectLst>
                  <a:outerShdw blurRad="38100" dist="38100" dir="2700000" algn="tl">
                    <a:srgbClr val="000000">
                      <a:alpha val="43137"/>
                    </a:srgbClr>
                  </a:outerShdw>
                </a:effectLst>
              </a:rPr>
              <a:t>Carpintería metálica</a:t>
            </a:r>
          </a:p>
          <a:p>
            <a:pPr algn="just"/>
            <a:r>
              <a:rPr lang="es-ES" dirty="0" smtClean="0">
                <a:solidFill>
                  <a:srgbClr val="333399"/>
                </a:solidFill>
                <a:effectLst>
                  <a:outerShdw blurRad="38100" dist="38100" dir="2700000" algn="tl">
                    <a:srgbClr val="000000">
                      <a:alpha val="43137"/>
                    </a:srgbClr>
                  </a:outerShdw>
                </a:effectLst>
              </a:rPr>
              <a:t>Carpintería general como son mesones, </a:t>
            </a:r>
          </a:p>
          <a:p>
            <a:pPr marL="0" indent="0" algn="just">
              <a:buNone/>
            </a:pPr>
            <a:r>
              <a:rPr lang="es-ES" dirty="0">
                <a:solidFill>
                  <a:srgbClr val="333399"/>
                </a:solidFill>
                <a:effectLst>
                  <a:outerShdw blurRad="38100" dist="38100" dir="2700000" algn="tl">
                    <a:srgbClr val="000000">
                      <a:alpha val="43137"/>
                    </a:srgbClr>
                  </a:outerShdw>
                </a:effectLst>
              </a:rPr>
              <a:t> </a:t>
            </a:r>
            <a:r>
              <a:rPr lang="es-ES" dirty="0" smtClean="0">
                <a:solidFill>
                  <a:srgbClr val="333399"/>
                </a:solidFill>
                <a:effectLst>
                  <a:outerShdw blurRad="38100" dist="38100" dir="2700000" algn="tl">
                    <a:srgbClr val="000000">
                      <a:alpha val="43137"/>
                    </a:srgbClr>
                  </a:outerShdw>
                </a:effectLst>
              </a:rPr>
              <a:t>  espejos, elementos en vidrio templado, </a:t>
            </a:r>
          </a:p>
          <a:p>
            <a:pPr marL="0" indent="0" algn="just">
              <a:buNone/>
            </a:pPr>
            <a:r>
              <a:rPr lang="es-ES" dirty="0">
                <a:solidFill>
                  <a:srgbClr val="333399"/>
                </a:solidFill>
                <a:effectLst>
                  <a:outerShdw blurRad="38100" dist="38100" dir="2700000" algn="tl">
                    <a:srgbClr val="000000">
                      <a:alpha val="43137"/>
                    </a:srgbClr>
                  </a:outerShdw>
                </a:effectLst>
              </a:rPr>
              <a:t> </a:t>
            </a:r>
            <a:r>
              <a:rPr lang="es-ES" dirty="0" smtClean="0">
                <a:solidFill>
                  <a:srgbClr val="333399"/>
                </a:solidFill>
                <a:effectLst>
                  <a:outerShdw blurRad="38100" dist="38100" dir="2700000" algn="tl">
                    <a:srgbClr val="000000">
                      <a:alpha val="43137"/>
                    </a:srgbClr>
                  </a:outerShdw>
                </a:effectLst>
              </a:rPr>
              <a:t>  entre otros</a:t>
            </a:r>
          </a:p>
          <a:p>
            <a:pPr algn="just"/>
            <a:r>
              <a:rPr lang="es-ES" dirty="0" smtClean="0">
                <a:solidFill>
                  <a:srgbClr val="333399"/>
                </a:solidFill>
                <a:effectLst>
                  <a:outerShdw blurRad="38100" dist="38100" dir="2700000" algn="tl">
                    <a:srgbClr val="000000">
                      <a:alpha val="43137"/>
                    </a:srgbClr>
                  </a:outerShdw>
                </a:effectLst>
              </a:rPr>
              <a:t>Pinturas</a:t>
            </a: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a:solidFill>
                  <a:schemeClr val="accent6">
                    <a:lumMod val="75000"/>
                  </a:schemeClr>
                </a:solidFill>
                <a:latin typeface="Arial Black" panose="020B0A04020102020204" pitchFamily="34" charset="0"/>
              </a:rPr>
              <a:t>6</a:t>
            </a:r>
            <a:r>
              <a:rPr lang="es-ES" sz="3000" spc="0" dirty="0" smtClean="0">
                <a:solidFill>
                  <a:schemeClr val="accent6">
                    <a:lumMod val="75000"/>
                  </a:schemeClr>
                </a:solidFill>
                <a:latin typeface="Arial Black" panose="020B0A04020102020204" pitchFamily="34" charset="0"/>
              </a:rPr>
              <a:t>. RECURSOS CLAVES</a:t>
            </a:r>
            <a:endParaRPr lang="es-ES" sz="3000" spc="0" dirty="0">
              <a:solidFill>
                <a:schemeClr val="accent6">
                  <a:lumMod val="75000"/>
                </a:schemeClr>
              </a:solidFill>
              <a:latin typeface="Arial Black" panose="020B0A04020102020204" pitchFamily="34" charset="0"/>
            </a:endParaRPr>
          </a:p>
        </p:txBody>
      </p:sp>
      <p:pic>
        <p:nvPicPr>
          <p:cNvPr id="7170" name="Picture 2" descr="http://abbotthn.com/web/wp-content/uploads/2014/07/canv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0775" y="3273853"/>
            <a:ext cx="4544430" cy="345075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680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404381" y="1624297"/>
            <a:ext cx="8398412" cy="5070323"/>
          </a:xfrm>
        </p:spPr>
        <p:txBody>
          <a:bodyPr>
            <a:normAutofit/>
          </a:bodyPr>
          <a:lstStyle/>
          <a:p>
            <a:pPr marL="0" indent="0" algn="just">
              <a:buNone/>
            </a:pPr>
            <a:r>
              <a:rPr lang="es-ES" dirty="0" smtClean="0">
                <a:solidFill>
                  <a:srgbClr val="333399"/>
                </a:solidFill>
                <a:effectLst>
                  <a:outerShdw blurRad="38100" dist="38100" dir="2700000" algn="tl">
                    <a:srgbClr val="000000">
                      <a:alpha val="43137"/>
                    </a:srgbClr>
                  </a:outerShdw>
                </a:effectLst>
              </a:rPr>
              <a:t>Partiendo del mismo condicionamiento de que todas las reformas son diferentes, se establecen algunas actividades claves de manera general:</a:t>
            </a:r>
          </a:p>
          <a:p>
            <a:pPr algn="just"/>
            <a:r>
              <a:rPr lang="es-ES" dirty="0" smtClean="0">
                <a:solidFill>
                  <a:srgbClr val="333399"/>
                </a:solidFill>
                <a:effectLst>
                  <a:outerShdw blurRad="38100" dist="38100" dir="2700000" algn="tl">
                    <a:srgbClr val="000000">
                      <a:alpha val="43137"/>
                    </a:srgbClr>
                  </a:outerShdw>
                </a:effectLst>
              </a:rPr>
              <a:t>Diseño de la reforma</a:t>
            </a:r>
          </a:p>
          <a:p>
            <a:pPr algn="just"/>
            <a:r>
              <a:rPr lang="es-ES" dirty="0" smtClean="0">
                <a:solidFill>
                  <a:srgbClr val="333399"/>
                </a:solidFill>
                <a:effectLst>
                  <a:outerShdw blurRad="38100" dist="38100" dir="2700000" algn="tl">
                    <a:srgbClr val="000000">
                      <a:alpha val="43137"/>
                    </a:srgbClr>
                  </a:outerShdw>
                </a:effectLst>
              </a:rPr>
              <a:t>Revoques, estucos y pinturas</a:t>
            </a:r>
          </a:p>
          <a:p>
            <a:pPr algn="just"/>
            <a:r>
              <a:rPr lang="es-ES" dirty="0" smtClean="0">
                <a:solidFill>
                  <a:srgbClr val="333399"/>
                </a:solidFill>
                <a:effectLst>
                  <a:outerShdw blurRad="38100" dist="38100" dir="2700000" algn="tl">
                    <a:srgbClr val="000000">
                      <a:alpha val="43137"/>
                    </a:srgbClr>
                  </a:outerShdw>
                </a:effectLst>
              </a:rPr>
              <a:t>Instalación de pisos y enchapes</a:t>
            </a:r>
          </a:p>
          <a:p>
            <a:pPr algn="just"/>
            <a:r>
              <a:rPr lang="es-ES" dirty="0" smtClean="0">
                <a:solidFill>
                  <a:srgbClr val="333399"/>
                </a:solidFill>
                <a:effectLst>
                  <a:outerShdw blurRad="38100" dist="38100" dir="2700000" algn="tl">
                    <a:srgbClr val="000000">
                      <a:alpha val="43137"/>
                    </a:srgbClr>
                  </a:outerShdw>
                </a:effectLst>
              </a:rPr>
              <a:t>Instalación de carpintería en madera</a:t>
            </a:r>
          </a:p>
          <a:p>
            <a:pPr algn="just"/>
            <a:r>
              <a:rPr lang="es-ES" dirty="0" smtClean="0">
                <a:solidFill>
                  <a:srgbClr val="333399"/>
                </a:solidFill>
                <a:effectLst>
                  <a:outerShdw blurRad="38100" dist="38100" dir="2700000" algn="tl">
                    <a:srgbClr val="000000">
                      <a:alpha val="43137"/>
                    </a:srgbClr>
                  </a:outerShdw>
                </a:effectLst>
              </a:rPr>
              <a:t>Instalación de carpintería metálica</a:t>
            </a:r>
          </a:p>
          <a:p>
            <a:pPr algn="just"/>
            <a:r>
              <a:rPr lang="es-ES" dirty="0" smtClean="0">
                <a:solidFill>
                  <a:srgbClr val="333399"/>
                </a:solidFill>
                <a:effectLst>
                  <a:outerShdw blurRad="38100" dist="38100" dir="2700000" algn="tl">
                    <a:srgbClr val="000000">
                      <a:alpha val="43137"/>
                    </a:srgbClr>
                  </a:outerShdw>
                </a:effectLst>
              </a:rPr>
              <a:t>Instalación de carpintería general</a:t>
            </a:r>
          </a:p>
          <a:p>
            <a:pPr marL="0" indent="0" algn="just">
              <a:buNone/>
            </a:pP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smtClean="0">
                <a:solidFill>
                  <a:schemeClr val="accent6">
                    <a:lumMod val="75000"/>
                  </a:schemeClr>
                </a:solidFill>
                <a:latin typeface="Arial Black" panose="020B0A04020102020204" pitchFamily="34" charset="0"/>
              </a:rPr>
              <a:t>7. ACTIVIDADES CLAVES</a:t>
            </a:r>
            <a:endParaRPr lang="es-ES" sz="3000" spc="0" dirty="0">
              <a:solidFill>
                <a:schemeClr val="accent6">
                  <a:lumMod val="75000"/>
                </a:schemeClr>
              </a:solidFill>
              <a:latin typeface="Arial Black" panose="020B0A04020102020204" pitchFamily="34" charset="0"/>
            </a:endParaRPr>
          </a:p>
        </p:txBody>
      </p:sp>
      <p:pic>
        <p:nvPicPr>
          <p:cNvPr id="8194" name="Picture 2" descr="http://www.inese.es/image/journal/article/-/img_j/3756104/imagen_ampliada-consejo-general-y-adecose-hacen-balance-de-sus-actividad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48" y="2199029"/>
            <a:ext cx="2977881" cy="297788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1635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95422" y="1448973"/>
            <a:ext cx="11507371" cy="5245648"/>
          </a:xfrm>
        </p:spPr>
        <p:txBody>
          <a:bodyPr>
            <a:normAutofit fontScale="85000" lnSpcReduction="20000"/>
          </a:bodyPr>
          <a:lstStyle/>
          <a:p>
            <a:pPr marL="0" indent="0" algn="just">
              <a:buNone/>
            </a:pPr>
            <a:r>
              <a:rPr lang="es-ES" dirty="0" smtClean="0">
                <a:solidFill>
                  <a:srgbClr val="333399"/>
                </a:solidFill>
                <a:effectLst>
                  <a:outerShdw blurRad="38100" dist="38100" dir="2700000" algn="tl">
                    <a:srgbClr val="000000">
                      <a:alpha val="43137"/>
                    </a:srgbClr>
                  </a:outerShdw>
                </a:effectLst>
              </a:rPr>
              <a:t>En cuanto a proveedores claves para el optimo desarrollo de las reformas se debe contar </a:t>
            </a:r>
          </a:p>
          <a:p>
            <a:pPr marL="0" indent="0" algn="just">
              <a:buNone/>
            </a:pPr>
            <a:r>
              <a:rPr lang="es-ES" dirty="0" smtClean="0">
                <a:solidFill>
                  <a:srgbClr val="333399"/>
                </a:solidFill>
                <a:effectLst>
                  <a:outerShdw blurRad="38100" dist="38100" dir="2700000" algn="tl">
                    <a:srgbClr val="000000">
                      <a:alpha val="43137"/>
                    </a:srgbClr>
                  </a:outerShdw>
                </a:effectLst>
              </a:rPr>
              <a:t>con las siguientes alianzas estratégicas:</a:t>
            </a:r>
          </a:p>
          <a:p>
            <a:pPr algn="just"/>
            <a:r>
              <a:rPr lang="es-ES" dirty="0" err="1" smtClean="0">
                <a:solidFill>
                  <a:srgbClr val="333399"/>
                </a:solidFill>
                <a:effectLst>
                  <a:outerShdw blurRad="38100" dist="38100" dir="2700000" algn="tl">
                    <a:srgbClr val="000000">
                      <a:alpha val="43137"/>
                    </a:srgbClr>
                  </a:outerShdw>
                </a:effectLst>
              </a:rPr>
              <a:t>Decorceramica</a:t>
            </a:r>
            <a:endParaRPr lang="es-ES" dirty="0" smtClean="0">
              <a:solidFill>
                <a:srgbClr val="333399"/>
              </a:solidFill>
              <a:effectLst>
                <a:outerShdw blurRad="38100" dist="38100" dir="2700000" algn="tl">
                  <a:srgbClr val="000000">
                    <a:alpha val="43137"/>
                  </a:srgbClr>
                </a:outerShdw>
              </a:effectLst>
            </a:endParaRPr>
          </a:p>
          <a:p>
            <a:pPr algn="just"/>
            <a:r>
              <a:rPr lang="es-ES" dirty="0" smtClean="0">
                <a:solidFill>
                  <a:srgbClr val="333399"/>
                </a:solidFill>
                <a:effectLst>
                  <a:outerShdw blurRad="38100" dist="38100" dir="2700000" algn="tl">
                    <a:srgbClr val="000000">
                      <a:alpha val="43137"/>
                    </a:srgbClr>
                  </a:outerShdw>
                </a:effectLst>
              </a:rPr>
              <a:t>Cerámicas Alfa</a:t>
            </a:r>
          </a:p>
          <a:p>
            <a:pPr algn="just"/>
            <a:r>
              <a:rPr lang="es-ES" dirty="0" smtClean="0">
                <a:solidFill>
                  <a:srgbClr val="333399"/>
                </a:solidFill>
                <a:effectLst>
                  <a:outerShdw blurRad="38100" dist="38100" dir="2700000" algn="tl">
                    <a:srgbClr val="000000">
                      <a:alpha val="43137"/>
                    </a:srgbClr>
                  </a:outerShdw>
                </a:effectLst>
              </a:rPr>
              <a:t>Tiendas </a:t>
            </a:r>
            <a:r>
              <a:rPr lang="es-ES" dirty="0" err="1" smtClean="0">
                <a:solidFill>
                  <a:srgbClr val="333399"/>
                </a:solidFill>
                <a:effectLst>
                  <a:outerShdw blurRad="38100" dist="38100" dir="2700000" algn="tl">
                    <a:srgbClr val="000000">
                      <a:alpha val="43137"/>
                    </a:srgbClr>
                  </a:outerShdw>
                </a:effectLst>
              </a:rPr>
              <a:t>Pisende</a:t>
            </a:r>
            <a:endParaRPr lang="es-ES" dirty="0" smtClean="0">
              <a:solidFill>
                <a:srgbClr val="333399"/>
              </a:solidFill>
              <a:effectLst>
                <a:outerShdw blurRad="38100" dist="38100" dir="2700000" algn="tl">
                  <a:srgbClr val="000000">
                    <a:alpha val="43137"/>
                  </a:srgbClr>
                </a:outerShdw>
              </a:effectLst>
            </a:endParaRPr>
          </a:p>
          <a:p>
            <a:pPr algn="just"/>
            <a:r>
              <a:rPr lang="es-ES" dirty="0" smtClean="0">
                <a:solidFill>
                  <a:srgbClr val="333399"/>
                </a:solidFill>
                <a:effectLst>
                  <a:outerShdw blurRad="38100" dist="38100" dir="2700000" algn="tl">
                    <a:srgbClr val="000000">
                      <a:alpha val="43137"/>
                    </a:srgbClr>
                  </a:outerShdw>
                </a:effectLst>
              </a:rPr>
              <a:t>Ferretería Mundo Alianza</a:t>
            </a:r>
          </a:p>
          <a:p>
            <a:pPr algn="just"/>
            <a:r>
              <a:rPr lang="es-ES" dirty="0" smtClean="0">
                <a:solidFill>
                  <a:srgbClr val="333399"/>
                </a:solidFill>
                <a:effectLst>
                  <a:outerShdw blurRad="38100" dist="38100" dir="2700000" algn="tl">
                    <a:srgbClr val="000000">
                      <a:alpha val="43137"/>
                    </a:srgbClr>
                  </a:outerShdw>
                </a:effectLst>
              </a:rPr>
              <a:t>Casa Ferretera</a:t>
            </a:r>
          </a:p>
          <a:p>
            <a:pPr algn="just"/>
            <a:r>
              <a:rPr lang="es-ES" dirty="0" err="1" smtClean="0">
                <a:solidFill>
                  <a:srgbClr val="333399"/>
                </a:solidFill>
                <a:effectLst>
                  <a:outerShdw blurRad="38100" dist="38100" dir="2700000" algn="tl">
                    <a:srgbClr val="000000">
                      <a:alpha val="43137"/>
                    </a:srgbClr>
                  </a:outerShdw>
                </a:effectLst>
              </a:rPr>
              <a:t>Pintuco</a:t>
            </a:r>
            <a:endParaRPr lang="es-ES" dirty="0" smtClean="0">
              <a:solidFill>
                <a:srgbClr val="333399"/>
              </a:solidFill>
              <a:effectLst>
                <a:outerShdw blurRad="38100" dist="38100" dir="2700000" algn="tl">
                  <a:srgbClr val="000000">
                    <a:alpha val="43137"/>
                  </a:srgbClr>
                </a:outerShdw>
              </a:effectLst>
            </a:endParaRPr>
          </a:p>
          <a:p>
            <a:pPr algn="just"/>
            <a:r>
              <a:rPr lang="es-ES" dirty="0" smtClean="0">
                <a:solidFill>
                  <a:srgbClr val="333399"/>
                </a:solidFill>
                <a:effectLst>
                  <a:outerShdw blurRad="38100" dist="38100" dir="2700000" algn="tl">
                    <a:srgbClr val="000000">
                      <a:alpha val="43137"/>
                    </a:srgbClr>
                  </a:outerShdw>
                </a:effectLst>
              </a:rPr>
              <a:t>Productos Bronco</a:t>
            </a:r>
          </a:p>
          <a:p>
            <a:pPr algn="just"/>
            <a:r>
              <a:rPr lang="es-ES" dirty="0" err="1" smtClean="0">
                <a:solidFill>
                  <a:srgbClr val="333399"/>
                </a:solidFill>
                <a:effectLst>
                  <a:outerShdw blurRad="38100" dist="38100" dir="2700000" algn="tl">
                    <a:srgbClr val="000000">
                      <a:alpha val="43137"/>
                    </a:srgbClr>
                  </a:outerShdw>
                </a:effectLst>
              </a:rPr>
              <a:t>Marmoles</a:t>
            </a:r>
            <a:r>
              <a:rPr lang="es-ES" dirty="0" smtClean="0">
                <a:solidFill>
                  <a:srgbClr val="333399"/>
                </a:solidFill>
                <a:effectLst>
                  <a:outerShdw blurRad="38100" dist="38100" dir="2700000" algn="tl">
                    <a:srgbClr val="000000">
                      <a:alpha val="43137"/>
                    </a:srgbClr>
                  </a:outerShdw>
                </a:effectLst>
              </a:rPr>
              <a:t> y granitos Alicante</a:t>
            </a:r>
          </a:p>
          <a:p>
            <a:pPr algn="just"/>
            <a:r>
              <a:rPr lang="es-ES" dirty="0" err="1" smtClean="0">
                <a:solidFill>
                  <a:srgbClr val="333399"/>
                </a:solidFill>
                <a:effectLst>
                  <a:outerShdw blurRad="38100" dist="38100" dir="2700000" algn="tl">
                    <a:srgbClr val="000000">
                      <a:alpha val="43137"/>
                    </a:srgbClr>
                  </a:outerShdw>
                </a:effectLst>
              </a:rPr>
              <a:t>Alco</a:t>
            </a:r>
            <a:endParaRPr lang="es-ES" dirty="0" smtClean="0">
              <a:solidFill>
                <a:srgbClr val="333399"/>
              </a:solidFill>
              <a:effectLst>
                <a:outerShdw blurRad="38100" dist="38100" dir="2700000" algn="tl">
                  <a:srgbClr val="000000">
                    <a:alpha val="43137"/>
                  </a:srgbClr>
                </a:outerShdw>
              </a:effectLst>
            </a:endParaRPr>
          </a:p>
          <a:p>
            <a:pPr algn="just"/>
            <a:r>
              <a:rPr lang="es-ES" dirty="0" smtClean="0">
                <a:solidFill>
                  <a:srgbClr val="333399"/>
                </a:solidFill>
                <a:effectLst>
                  <a:outerShdw blurRad="38100" dist="38100" dir="2700000" algn="tl">
                    <a:srgbClr val="000000">
                      <a:alpha val="43137"/>
                    </a:srgbClr>
                  </a:outerShdw>
                </a:effectLst>
              </a:rPr>
              <a:t>Eléctricas de Medellín</a:t>
            </a:r>
          </a:p>
          <a:p>
            <a:pPr algn="just"/>
            <a:r>
              <a:rPr lang="es-ES" dirty="0" smtClean="0">
                <a:solidFill>
                  <a:srgbClr val="333399"/>
                </a:solidFill>
                <a:effectLst>
                  <a:outerShdw blurRad="38100" dist="38100" dir="2700000" algn="tl">
                    <a:srgbClr val="000000">
                      <a:alpha val="43137"/>
                    </a:srgbClr>
                  </a:outerShdw>
                </a:effectLst>
              </a:rPr>
              <a:t>Espejos </a:t>
            </a:r>
            <a:r>
              <a:rPr lang="es-ES" dirty="0" err="1" smtClean="0">
                <a:solidFill>
                  <a:srgbClr val="333399"/>
                </a:solidFill>
                <a:effectLst>
                  <a:outerShdw blurRad="38100" dist="38100" dir="2700000" algn="tl">
                    <a:srgbClr val="000000">
                      <a:alpha val="43137"/>
                    </a:srgbClr>
                  </a:outerShdw>
                </a:effectLst>
              </a:rPr>
              <a:t>Talia</a:t>
            </a:r>
            <a:endParaRPr lang="es-ES" dirty="0" smtClean="0">
              <a:solidFill>
                <a:srgbClr val="333399"/>
              </a:solidFill>
              <a:effectLst>
                <a:outerShdw blurRad="38100" dist="38100" dir="2700000" algn="tl">
                  <a:srgbClr val="000000">
                    <a:alpha val="43137"/>
                  </a:srgbClr>
                </a:outerShdw>
              </a:effectLst>
            </a:endParaRPr>
          </a:p>
          <a:p>
            <a:pPr marL="0" indent="0" algn="just">
              <a:buNone/>
            </a:pPr>
            <a:endParaRPr lang="es-ES" dirty="0">
              <a:solidFill>
                <a:srgbClr val="333399"/>
              </a:solidFill>
              <a:effectLst>
                <a:outerShdw blurRad="38100" dist="38100" dir="2700000" algn="tl">
                  <a:srgbClr val="000000">
                    <a:alpha val="43137"/>
                  </a:srgbClr>
                </a:outerShdw>
              </a:effectLst>
            </a:endParaRPr>
          </a:p>
        </p:txBody>
      </p:sp>
      <p:sp>
        <p:nvSpPr>
          <p:cNvPr id="5" name="Título 1"/>
          <p:cNvSpPr txBox="1">
            <a:spLocks/>
          </p:cNvSpPr>
          <p:nvPr/>
        </p:nvSpPr>
        <p:spPr>
          <a:xfrm>
            <a:off x="979100" y="609824"/>
            <a:ext cx="10515600" cy="1325563"/>
          </a:xfrm>
          <a:prstGeom prst="rect">
            <a:avLst/>
          </a:prstGeom>
        </p:spPr>
        <p:txBody>
          <a:bodyPr vert="horz" wrap="none" lIns="91440" tIns="45720" rIns="91440" bIns="45720" rtlCol="0" anchor="t">
            <a:normAutofit fontScale="97500"/>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s-ES" sz="3000" spc="0" dirty="0">
                <a:solidFill>
                  <a:schemeClr val="accent6">
                    <a:lumMod val="75000"/>
                  </a:schemeClr>
                </a:solidFill>
                <a:latin typeface="Arial Black" panose="020B0A04020102020204" pitchFamily="34" charset="0"/>
              </a:rPr>
              <a:t>8</a:t>
            </a:r>
            <a:r>
              <a:rPr lang="es-ES" sz="3000" spc="0" dirty="0" smtClean="0">
                <a:solidFill>
                  <a:schemeClr val="accent6">
                    <a:lumMod val="75000"/>
                  </a:schemeClr>
                </a:solidFill>
                <a:latin typeface="Arial Black" panose="020B0A04020102020204" pitchFamily="34" charset="0"/>
              </a:rPr>
              <a:t>. ALIANZAS CLAVES</a:t>
            </a:r>
            <a:endParaRPr lang="es-ES" sz="3000" spc="0" dirty="0">
              <a:solidFill>
                <a:schemeClr val="accent6">
                  <a:lumMod val="75000"/>
                </a:schemeClr>
              </a:solidFill>
              <a:latin typeface="Arial Black" panose="020B0A04020102020204" pitchFamily="34" charset="0"/>
            </a:endParaRPr>
          </a:p>
        </p:txBody>
      </p:sp>
      <p:pic>
        <p:nvPicPr>
          <p:cNvPr id="9218" name="Picture 2" descr="http://www.optipost.be/media/2755/partner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8915" y="2381111"/>
            <a:ext cx="3867785" cy="3867785"/>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506509"/>
      </p:ext>
    </p:extLst>
  </p:cSld>
  <p:clrMapOvr>
    <a:masterClrMapping/>
  </p:clrMapOvr>
  <p:timing>
    <p:tnLst>
      <p:par>
        <p:cTn id="1" dur="indefinite" restart="never" nodeType="tmRoot"/>
      </p:par>
    </p:tnLst>
  </p:timing>
</p:sld>
</file>

<file path=ppt/theme/theme1.xml><?xml version="1.0" encoding="utf-8"?>
<a:theme xmlns:a="http://schemas.openxmlformats.org/drawingml/2006/main" name="Profundidad">
  <a:themeElements>
    <a:clrScheme name="Profundidad">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Profundidad">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rofundidad">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TM04033923[[fn=Profundidad]]</Template>
  <TotalTime>160</TotalTime>
  <Words>877</Words>
  <Application>Microsoft Office PowerPoint</Application>
  <PresentationFormat>Panorámica</PresentationFormat>
  <Paragraphs>131</Paragraphs>
  <Slides>10</Slides>
  <Notes>0</Notes>
  <HiddenSlides>0</HiddenSlides>
  <MMClips>0</MMClips>
  <ScaleCrop>false</ScaleCrop>
  <HeadingPairs>
    <vt:vector size="8" baseType="variant">
      <vt:variant>
        <vt:lpstr>Fuentes usadas</vt:lpstr>
      </vt:variant>
      <vt:variant>
        <vt:i4>4</vt:i4>
      </vt:variant>
      <vt:variant>
        <vt:lpstr>Tema</vt:lpstr>
      </vt:variant>
      <vt:variant>
        <vt:i4>1</vt:i4>
      </vt:variant>
      <vt:variant>
        <vt:lpstr>Títulos de diapositiva</vt:lpstr>
      </vt:variant>
      <vt:variant>
        <vt:i4>10</vt:i4>
      </vt:variant>
      <vt:variant>
        <vt:lpstr>Presentaciones personalizadas</vt:lpstr>
      </vt:variant>
      <vt:variant>
        <vt:i4>1</vt:i4>
      </vt:variant>
    </vt:vector>
  </HeadingPairs>
  <TitlesOfParts>
    <vt:vector size="16" baseType="lpstr">
      <vt:lpstr>Arial</vt:lpstr>
      <vt:lpstr>Arial Black</vt:lpstr>
      <vt:lpstr>Calibri</vt:lpstr>
      <vt:lpstr>Corbel</vt:lpstr>
      <vt:lpstr>Profundidad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personalizada 1</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Jp</dc:creator>
  <cp:lastModifiedBy>Jp</cp:lastModifiedBy>
  <cp:revision>24</cp:revision>
  <dcterms:created xsi:type="dcterms:W3CDTF">2015-09-02T00:40:35Z</dcterms:created>
  <dcterms:modified xsi:type="dcterms:W3CDTF">2015-09-03T15:02:37Z</dcterms:modified>
</cp:coreProperties>
</file>